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computer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</c:v>
                </c:pt>
                <c:pt idx="1">
                  <c:v>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video games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19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CDs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17</c:v>
                </c:pt>
                <c:pt idx="1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television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books/magazines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</c:v>
                </c:pt>
                <c:pt idx="1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radio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"8-13"</c:v>
                </c:pt>
                <c:pt idx="1">
                  <c:v>"14-18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6</c:v>
                </c:pt>
                <c:pt idx="1">
                  <c:v>8</c:v>
                </c:pt>
              </c:numCache>
            </c:numRef>
          </c:val>
        </c:ser>
        <c:marker val="1"/>
        <c:axId val="150143360"/>
        <c:axId val="150144896"/>
      </c:lineChart>
      <c:catAx>
        <c:axId val="150143360"/>
        <c:scaling>
          <c:orientation val="minMax"/>
        </c:scaling>
        <c:axPos val="b"/>
        <c:tickLblPos val="nextTo"/>
        <c:crossAx val="150144896"/>
        <c:crosses val="autoZero"/>
        <c:auto val="1"/>
        <c:lblAlgn val="ctr"/>
        <c:lblOffset val="100"/>
      </c:catAx>
      <c:valAx>
        <c:axId val="150144896"/>
        <c:scaling>
          <c:orientation val="minMax"/>
        </c:scaling>
        <c:axPos val="l"/>
        <c:majorGridlines/>
        <c:numFmt formatCode="General" sourceLinked="1"/>
        <c:tickLblPos val="nextTo"/>
        <c:crossAx val="150143360"/>
        <c:crosses val="autoZero"/>
        <c:crossBetween val="between"/>
        <c:majorUnit val="1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information</c:v>
                </c:pt>
                <c:pt idx="1">
                  <c:v>email</c:v>
                </c:pt>
                <c:pt idx="2">
                  <c:v>chat rooms</c:v>
                </c:pt>
                <c:pt idx="3">
                  <c:v>news/weather/sports</c:v>
                </c:pt>
                <c:pt idx="4">
                  <c:v>other issues</c:v>
                </c:pt>
                <c:pt idx="5">
                  <c:v>newspaper</c:v>
                </c:pt>
                <c:pt idx="6">
                  <c:v>taking courses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78</c:v>
                </c:pt>
                <c:pt idx="1">
                  <c:v>63</c:v>
                </c:pt>
                <c:pt idx="2">
                  <c:v>39</c:v>
                </c:pt>
                <c:pt idx="3">
                  <c:v>30</c:v>
                </c:pt>
                <c:pt idx="4">
                  <c:v>7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axId val="150496384"/>
        <c:axId val="150497920"/>
      </c:barChart>
      <c:catAx>
        <c:axId val="150496384"/>
        <c:scaling>
          <c:orientation val="minMax"/>
        </c:scaling>
        <c:axPos val="b"/>
        <c:tickLblPos val="nextTo"/>
        <c:crossAx val="150497920"/>
        <c:crosses val="autoZero"/>
        <c:auto val="1"/>
        <c:lblAlgn val="ctr"/>
        <c:lblOffset val="100"/>
      </c:catAx>
      <c:valAx>
        <c:axId val="150497920"/>
        <c:scaling>
          <c:orientation val="minMax"/>
        </c:scaling>
        <c:axPos val="l"/>
        <c:majorGridlines/>
        <c:numFmt formatCode="General" sourceLinked="1"/>
        <c:tickLblPos val="nextTo"/>
        <c:crossAx val="150496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14-17 year olds enrolled in school</c:v>
                </c:pt>
              </c:strCache>
            </c:strRef>
          </c:tx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1890</c:v>
                </c:pt>
                <c:pt idx="1">
                  <c:v>1910</c:v>
                </c:pt>
                <c:pt idx="2">
                  <c:v>1930</c:v>
                </c:pt>
                <c:pt idx="3">
                  <c:v>1950</c:v>
                </c:pt>
                <c:pt idx="4">
                  <c:v>1970</c:v>
                </c:pt>
                <c:pt idx="5">
                  <c:v>1985</c:v>
                </c:pt>
                <c:pt idx="6">
                  <c:v>2000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5</c:v>
                </c:pt>
                <c:pt idx="1">
                  <c:v>12</c:v>
                </c:pt>
                <c:pt idx="2">
                  <c:v>50</c:v>
                </c:pt>
                <c:pt idx="3">
                  <c:v>75</c:v>
                </c:pt>
                <c:pt idx="4">
                  <c:v>90</c:v>
                </c:pt>
                <c:pt idx="5">
                  <c:v>92</c:v>
                </c:pt>
                <c:pt idx="6">
                  <c:v>98</c:v>
                </c:pt>
              </c:numCache>
            </c:numRef>
          </c:val>
        </c:ser>
        <c:marker val="1"/>
        <c:axId val="151399040"/>
        <c:axId val="192831872"/>
      </c:lineChart>
      <c:catAx>
        <c:axId val="151399040"/>
        <c:scaling>
          <c:orientation val="minMax"/>
        </c:scaling>
        <c:axPos val="b"/>
        <c:numFmt formatCode="General" sourceLinked="1"/>
        <c:tickLblPos val="nextTo"/>
        <c:crossAx val="192831872"/>
        <c:crosses val="autoZero"/>
        <c:auto val="1"/>
        <c:lblAlgn val="ctr"/>
        <c:lblOffset val="100"/>
      </c:catAx>
      <c:valAx>
        <c:axId val="1928318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1399040"/>
        <c:crosses val="autoZero"/>
        <c:crossBetween val="between"/>
        <c:majorUnit val="10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DF2A2-10C5-4A44-BAC5-6616CB9AF8A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58EAEF-D286-4E80-9B49-F9AD28434ABA}">
      <dgm:prSet phldrT="[Text]"/>
      <dgm:spPr/>
      <dgm:t>
        <a:bodyPr/>
        <a:lstStyle/>
        <a:p>
          <a:r>
            <a:rPr lang="en-US" dirty="0" smtClean="0"/>
            <a:t>Childhood</a:t>
          </a:r>
          <a:endParaRPr lang="en-US" dirty="0"/>
        </a:p>
      </dgm:t>
    </dgm:pt>
    <dgm:pt modelId="{D525C6CC-BE66-4872-947C-45DF21BAD722}" type="parTrans" cxnId="{5B9F2F2B-311E-4A64-9732-F56697CE57E3}">
      <dgm:prSet/>
      <dgm:spPr/>
      <dgm:t>
        <a:bodyPr/>
        <a:lstStyle/>
        <a:p>
          <a:endParaRPr lang="en-US"/>
        </a:p>
      </dgm:t>
    </dgm:pt>
    <dgm:pt modelId="{2123B534-5175-48E3-828A-F279AD17AB98}" type="sibTrans" cxnId="{5B9F2F2B-311E-4A64-9732-F56697CE57E3}">
      <dgm:prSet/>
      <dgm:spPr/>
      <dgm:t>
        <a:bodyPr/>
        <a:lstStyle/>
        <a:p>
          <a:endParaRPr lang="en-US"/>
        </a:p>
      </dgm:t>
    </dgm:pt>
    <dgm:pt modelId="{5B6444D7-3301-4944-8AEC-BE0EAF144DA4}">
      <dgm:prSet phldrT="[Text]"/>
      <dgm:spPr/>
      <dgm:t>
        <a:bodyPr/>
        <a:lstStyle/>
        <a:p>
          <a:r>
            <a:rPr lang="en-US" dirty="0" smtClean="0"/>
            <a:t>Early Adolescence</a:t>
          </a:r>
          <a:endParaRPr lang="en-US" dirty="0"/>
        </a:p>
      </dgm:t>
    </dgm:pt>
    <dgm:pt modelId="{5A415D6A-C7B3-4F60-BADE-CF47674156CD}" type="parTrans" cxnId="{22B0D65E-DF4F-4C32-BC61-E252B6DAD72A}">
      <dgm:prSet/>
      <dgm:spPr/>
      <dgm:t>
        <a:bodyPr/>
        <a:lstStyle/>
        <a:p>
          <a:endParaRPr lang="en-US"/>
        </a:p>
      </dgm:t>
    </dgm:pt>
    <dgm:pt modelId="{0E1A5176-C2BE-4D2E-96CC-4EFCFEDB84BD}" type="sibTrans" cxnId="{22B0D65E-DF4F-4C32-BC61-E252B6DAD72A}">
      <dgm:prSet/>
      <dgm:spPr/>
      <dgm:t>
        <a:bodyPr/>
        <a:lstStyle/>
        <a:p>
          <a:endParaRPr lang="en-US"/>
        </a:p>
      </dgm:t>
    </dgm:pt>
    <dgm:pt modelId="{5D3B7A02-144A-406D-82E9-A243A4694E0B}">
      <dgm:prSet phldrT="[Text]"/>
      <dgm:spPr/>
      <dgm:t>
        <a:bodyPr/>
        <a:lstStyle/>
        <a:p>
          <a:r>
            <a:rPr lang="en-US" dirty="0" smtClean="0"/>
            <a:t>Middle Adolescence</a:t>
          </a:r>
          <a:endParaRPr lang="en-US" dirty="0"/>
        </a:p>
      </dgm:t>
    </dgm:pt>
    <dgm:pt modelId="{B611A289-0F11-4761-8244-F7E424ABD048}" type="parTrans" cxnId="{4A4C50F7-0937-4949-BC58-2933171DC29C}">
      <dgm:prSet/>
      <dgm:spPr/>
      <dgm:t>
        <a:bodyPr/>
        <a:lstStyle/>
        <a:p>
          <a:endParaRPr lang="en-US"/>
        </a:p>
      </dgm:t>
    </dgm:pt>
    <dgm:pt modelId="{72FBA832-C2ED-4996-9585-A2903AC39049}" type="sibTrans" cxnId="{4A4C50F7-0937-4949-BC58-2933171DC29C}">
      <dgm:prSet/>
      <dgm:spPr/>
      <dgm:t>
        <a:bodyPr/>
        <a:lstStyle/>
        <a:p>
          <a:endParaRPr lang="en-US"/>
        </a:p>
      </dgm:t>
    </dgm:pt>
    <dgm:pt modelId="{647E35C3-9623-499D-95FC-8AA64261950B}">
      <dgm:prSet phldrT="[Text]"/>
      <dgm:spPr/>
      <dgm:t>
        <a:bodyPr/>
        <a:lstStyle/>
        <a:p>
          <a:r>
            <a:rPr lang="en-US" dirty="0" smtClean="0"/>
            <a:t>Late Adolescence</a:t>
          </a:r>
          <a:endParaRPr lang="en-US" dirty="0"/>
        </a:p>
      </dgm:t>
    </dgm:pt>
    <dgm:pt modelId="{869C3F73-FFB6-4A10-85A8-2B96F7DADC4A}" type="parTrans" cxnId="{AC478626-7533-49EC-BB7F-2D5627383080}">
      <dgm:prSet/>
      <dgm:spPr/>
      <dgm:t>
        <a:bodyPr/>
        <a:lstStyle/>
        <a:p>
          <a:endParaRPr lang="en-US"/>
        </a:p>
      </dgm:t>
    </dgm:pt>
    <dgm:pt modelId="{D2487F5C-A47E-4380-BB51-EC6093894CD3}" type="sibTrans" cxnId="{AC478626-7533-49EC-BB7F-2D5627383080}">
      <dgm:prSet/>
      <dgm:spPr/>
      <dgm:t>
        <a:bodyPr/>
        <a:lstStyle/>
        <a:p>
          <a:endParaRPr lang="en-US"/>
        </a:p>
      </dgm:t>
    </dgm:pt>
    <dgm:pt modelId="{98F21EA2-E686-49EE-B275-2FA0595F1BD0}">
      <dgm:prSet phldrT="[Text]"/>
      <dgm:spPr/>
      <dgm:t>
        <a:bodyPr/>
        <a:lstStyle/>
        <a:p>
          <a:r>
            <a:rPr lang="en-US" dirty="0" smtClean="0"/>
            <a:t>Emerging Adulthood</a:t>
          </a:r>
          <a:endParaRPr lang="en-US" dirty="0"/>
        </a:p>
      </dgm:t>
    </dgm:pt>
    <dgm:pt modelId="{288F0732-B417-4ED3-9BD8-3F5A8F78BD7F}" type="parTrans" cxnId="{0E8FFBC3-B2ED-4EAE-AC78-FDD57A24F018}">
      <dgm:prSet/>
      <dgm:spPr/>
      <dgm:t>
        <a:bodyPr/>
        <a:lstStyle/>
        <a:p>
          <a:endParaRPr lang="en-US"/>
        </a:p>
      </dgm:t>
    </dgm:pt>
    <dgm:pt modelId="{FACD9F80-873E-4E2B-95DE-534D40443076}" type="sibTrans" cxnId="{0E8FFBC3-B2ED-4EAE-AC78-FDD57A24F018}">
      <dgm:prSet/>
      <dgm:spPr/>
      <dgm:t>
        <a:bodyPr/>
        <a:lstStyle/>
        <a:p>
          <a:endParaRPr lang="en-US"/>
        </a:p>
      </dgm:t>
    </dgm:pt>
    <dgm:pt modelId="{280FE3DE-3CF4-45F0-84E9-165089B3C22C}" type="pres">
      <dgm:prSet presAssocID="{1FFDF2A2-10C5-4A44-BAC5-6616CB9AF8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3584D6-16E5-4DE9-99E3-3A9928F472DB}" type="pres">
      <dgm:prSet presAssocID="{3758EAEF-D286-4E80-9B49-F9AD28434AB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497F3-2821-4378-A9A6-643B1FB37908}" type="pres">
      <dgm:prSet presAssocID="{2123B534-5175-48E3-828A-F279AD17AB98}" presName="sibTrans" presStyleLbl="sibTrans2D1" presStyleIdx="0" presStyleCnt="4"/>
      <dgm:spPr/>
      <dgm:t>
        <a:bodyPr/>
        <a:lstStyle/>
        <a:p>
          <a:endParaRPr lang="en-US"/>
        </a:p>
      </dgm:t>
    </dgm:pt>
    <dgm:pt modelId="{CB81F80C-0699-4D1E-9242-A1ECD7435CEB}" type="pres">
      <dgm:prSet presAssocID="{2123B534-5175-48E3-828A-F279AD17AB98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DF9656B-BA2A-4C9D-A4D0-202D52120060}" type="pres">
      <dgm:prSet presAssocID="{5B6444D7-3301-4944-8AEC-BE0EAF144DA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7A87D-4C42-4788-838B-8DF57AC216F4}" type="pres">
      <dgm:prSet presAssocID="{0E1A5176-C2BE-4D2E-96CC-4EFCFEDB84B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602A7DF-2A91-49C6-ABD8-19EFBE7E4FD5}" type="pres">
      <dgm:prSet presAssocID="{0E1A5176-C2BE-4D2E-96CC-4EFCFEDB84B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9ADDDD2-042E-4BD1-8B48-5E9E5D09E36E}" type="pres">
      <dgm:prSet presAssocID="{5D3B7A02-144A-406D-82E9-A243A4694E0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30B9C7-D139-4BCC-8F10-EBC8152CDCFC}" type="pres">
      <dgm:prSet presAssocID="{72FBA832-C2ED-4996-9585-A2903AC3904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A089B23-0949-44A9-A6AD-32E9997EF940}" type="pres">
      <dgm:prSet presAssocID="{72FBA832-C2ED-4996-9585-A2903AC3904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B5704B98-C1C4-4713-96D8-D239EC7BFE46}" type="pres">
      <dgm:prSet presAssocID="{647E35C3-9623-499D-95FC-8AA64261950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ACB48-291F-41C0-8463-C9868CCCD849}" type="pres">
      <dgm:prSet presAssocID="{D2487F5C-A47E-4380-BB51-EC6093894CD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6472133-4386-4DF2-BA64-4F4F75682155}" type="pres">
      <dgm:prSet presAssocID="{D2487F5C-A47E-4380-BB51-EC6093894CD3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AFA61B7E-7EC7-4DEA-8B9D-F953E8C58B65}" type="pres">
      <dgm:prSet presAssocID="{98F21EA2-E686-49EE-B275-2FA0595F1BD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2BE212-E13E-42D5-BD5B-109B22DE415A}" type="presOf" srcId="{72FBA832-C2ED-4996-9585-A2903AC39049}" destId="{9930B9C7-D139-4BCC-8F10-EBC8152CDCFC}" srcOrd="0" destOrd="0" presId="urn:microsoft.com/office/officeart/2005/8/layout/process5"/>
    <dgm:cxn modelId="{22B0D65E-DF4F-4C32-BC61-E252B6DAD72A}" srcId="{1FFDF2A2-10C5-4A44-BAC5-6616CB9AF8A3}" destId="{5B6444D7-3301-4944-8AEC-BE0EAF144DA4}" srcOrd="1" destOrd="0" parTransId="{5A415D6A-C7B3-4F60-BADE-CF47674156CD}" sibTransId="{0E1A5176-C2BE-4D2E-96CC-4EFCFEDB84BD}"/>
    <dgm:cxn modelId="{72AFD975-9A1F-4194-8E95-140C68DA8E9F}" type="presOf" srcId="{2123B534-5175-48E3-828A-F279AD17AB98}" destId="{080497F3-2821-4378-A9A6-643B1FB37908}" srcOrd="0" destOrd="0" presId="urn:microsoft.com/office/officeart/2005/8/layout/process5"/>
    <dgm:cxn modelId="{2204CDA8-E1D3-4CBE-B13C-7BD2F6975DFF}" type="presOf" srcId="{2123B534-5175-48E3-828A-F279AD17AB98}" destId="{CB81F80C-0699-4D1E-9242-A1ECD7435CEB}" srcOrd="1" destOrd="0" presId="urn:microsoft.com/office/officeart/2005/8/layout/process5"/>
    <dgm:cxn modelId="{CA72572B-6158-4034-B425-D350D327C703}" type="presOf" srcId="{5D3B7A02-144A-406D-82E9-A243A4694E0B}" destId="{99ADDDD2-042E-4BD1-8B48-5E9E5D09E36E}" srcOrd="0" destOrd="0" presId="urn:microsoft.com/office/officeart/2005/8/layout/process5"/>
    <dgm:cxn modelId="{FAF1CB88-79E3-4B20-B443-D34E372E11CB}" type="presOf" srcId="{98F21EA2-E686-49EE-B275-2FA0595F1BD0}" destId="{AFA61B7E-7EC7-4DEA-8B9D-F953E8C58B65}" srcOrd="0" destOrd="0" presId="urn:microsoft.com/office/officeart/2005/8/layout/process5"/>
    <dgm:cxn modelId="{0E8FFBC3-B2ED-4EAE-AC78-FDD57A24F018}" srcId="{1FFDF2A2-10C5-4A44-BAC5-6616CB9AF8A3}" destId="{98F21EA2-E686-49EE-B275-2FA0595F1BD0}" srcOrd="4" destOrd="0" parTransId="{288F0732-B417-4ED3-9BD8-3F5A8F78BD7F}" sibTransId="{FACD9F80-873E-4E2B-95DE-534D40443076}"/>
    <dgm:cxn modelId="{6BABF945-2705-4751-AD7C-BEC71DFB8CF8}" type="presOf" srcId="{0E1A5176-C2BE-4D2E-96CC-4EFCFEDB84BD}" destId="{1602A7DF-2A91-49C6-ABD8-19EFBE7E4FD5}" srcOrd="1" destOrd="0" presId="urn:microsoft.com/office/officeart/2005/8/layout/process5"/>
    <dgm:cxn modelId="{A984EE6B-F877-4295-A08D-0C9695B6C417}" type="presOf" srcId="{5B6444D7-3301-4944-8AEC-BE0EAF144DA4}" destId="{6DF9656B-BA2A-4C9D-A4D0-202D52120060}" srcOrd="0" destOrd="0" presId="urn:microsoft.com/office/officeart/2005/8/layout/process5"/>
    <dgm:cxn modelId="{978751BF-87A3-4BC4-8B8D-1313FD5901DB}" type="presOf" srcId="{3758EAEF-D286-4E80-9B49-F9AD28434ABA}" destId="{453584D6-16E5-4DE9-99E3-3A9928F472DB}" srcOrd="0" destOrd="0" presId="urn:microsoft.com/office/officeart/2005/8/layout/process5"/>
    <dgm:cxn modelId="{CADA6D91-BBFD-46DF-892A-388F26AEAF31}" type="presOf" srcId="{0E1A5176-C2BE-4D2E-96CC-4EFCFEDB84BD}" destId="{7C07A87D-4C42-4788-838B-8DF57AC216F4}" srcOrd="0" destOrd="0" presId="urn:microsoft.com/office/officeart/2005/8/layout/process5"/>
    <dgm:cxn modelId="{711683F5-CB65-40CD-B798-FB1E552A1965}" type="presOf" srcId="{D2487F5C-A47E-4380-BB51-EC6093894CD3}" destId="{86472133-4386-4DF2-BA64-4F4F75682155}" srcOrd="1" destOrd="0" presId="urn:microsoft.com/office/officeart/2005/8/layout/process5"/>
    <dgm:cxn modelId="{44D77B49-D448-498F-B7DF-21D104597155}" type="presOf" srcId="{72FBA832-C2ED-4996-9585-A2903AC39049}" destId="{9A089B23-0949-44A9-A6AD-32E9997EF940}" srcOrd="1" destOrd="0" presId="urn:microsoft.com/office/officeart/2005/8/layout/process5"/>
    <dgm:cxn modelId="{4ECAED72-C38F-45AD-BB13-F465EACFD20C}" type="presOf" srcId="{D2487F5C-A47E-4380-BB51-EC6093894CD3}" destId="{8C6ACB48-291F-41C0-8463-C9868CCCD849}" srcOrd="0" destOrd="0" presId="urn:microsoft.com/office/officeart/2005/8/layout/process5"/>
    <dgm:cxn modelId="{4A4C50F7-0937-4949-BC58-2933171DC29C}" srcId="{1FFDF2A2-10C5-4A44-BAC5-6616CB9AF8A3}" destId="{5D3B7A02-144A-406D-82E9-A243A4694E0B}" srcOrd="2" destOrd="0" parTransId="{B611A289-0F11-4761-8244-F7E424ABD048}" sibTransId="{72FBA832-C2ED-4996-9585-A2903AC39049}"/>
    <dgm:cxn modelId="{8501B9B2-8B57-438E-8979-FF049FD25B0A}" type="presOf" srcId="{647E35C3-9623-499D-95FC-8AA64261950B}" destId="{B5704B98-C1C4-4713-96D8-D239EC7BFE46}" srcOrd="0" destOrd="0" presId="urn:microsoft.com/office/officeart/2005/8/layout/process5"/>
    <dgm:cxn modelId="{5B9F2F2B-311E-4A64-9732-F56697CE57E3}" srcId="{1FFDF2A2-10C5-4A44-BAC5-6616CB9AF8A3}" destId="{3758EAEF-D286-4E80-9B49-F9AD28434ABA}" srcOrd="0" destOrd="0" parTransId="{D525C6CC-BE66-4872-947C-45DF21BAD722}" sibTransId="{2123B534-5175-48E3-828A-F279AD17AB98}"/>
    <dgm:cxn modelId="{1622CE2F-2895-4B79-A7DF-FBEDCEA749E8}" type="presOf" srcId="{1FFDF2A2-10C5-4A44-BAC5-6616CB9AF8A3}" destId="{280FE3DE-3CF4-45F0-84E9-165089B3C22C}" srcOrd="0" destOrd="0" presId="urn:microsoft.com/office/officeart/2005/8/layout/process5"/>
    <dgm:cxn modelId="{AC478626-7533-49EC-BB7F-2D5627383080}" srcId="{1FFDF2A2-10C5-4A44-BAC5-6616CB9AF8A3}" destId="{647E35C3-9623-499D-95FC-8AA64261950B}" srcOrd="3" destOrd="0" parTransId="{869C3F73-FFB6-4A10-85A8-2B96F7DADC4A}" sibTransId="{D2487F5C-A47E-4380-BB51-EC6093894CD3}"/>
    <dgm:cxn modelId="{7EBA70A1-9194-4B23-9DD6-A5916F54E6CA}" type="presParOf" srcId="{280FE3DE-3CF4-45F0-84E9-165089B3C22C}" destId="{453584D6-16E5-4DE9-99E3-3A9928F472DB}" srcOrd="0" destOrd="0" presId="urn:microsoft.com/office/officeart/2005/8/layout/process5"/>
    <dgm:cxn modelId="{048954FD-BD5C-449A-8AE4-F551E88BB43A}" type="presParOf" srcId="{280FE3DE-3CF4-45F0-84E9-165089B3C22C}" destId="{080497F3-2821-4378-A9A6-643B1FB37908}" srcOrd="1" destOrd="0" presId="urn:microsoft.com/office/officeart/2005/8/layout/process5"/>
    <dgm:cxn modelId="{1B050BC0-8BF3-4C2F-BEDB-93E5F6060450}" type="presParOf" srcId="{080497F3-2821-4378-A9A6-643B1FB37908}" destId="{CB81F80C-0699-4D1E-9242-A1ECD7435CEB}" srcOrd="0" destOrd="0" presId="urn:microsoft.com/office/officeart/2005/8/layout/process5"/>
    <dgm:cxn modelId="{1542FE3B-44B5-499B-B128-E52644FD51C5}" type="presParOf" srcId="{280FE3DE-3CF4-45F0-84E9-165089B3C22C}" destId="{6DF9656B-BA2A-4C9D-A4D0-202D52120060}" srcOrd="2" destOrd="0" presId="urn:microsoft.com/office/officeart/2005/8/layout/process5"/>
    <dgm:cxn modelId="{32311E6B-F8E7-4BD4-BD88-CF49FE8EF066}" type="presParOf" srcId="{280FE3DE-3CF4-45F0-84E9-165089B3C22C}" destId="{7C07A87D-4C42-4788-838B-8DF57AC216F4}" srcOrd="3" destOrd="0" presId="urn:microsoft.com/office/officeart/2005/8/layout/process5"/>
    <dgm:cxn modelId="{33777642-14A0-4634-83FA-F8ED69DF3ED5}" type="presParOf" srcId="{7C07A87D-4C42-4788-838B-8DF57AC216F4}" destId="{1602A7DF-2A91-49C6-ABD8-19EFBE7E4FD5}" srcOrd="0" destOrd="0" presId="urn:microsoft.com/office/officeart/2005/8/layout/process5"/>
    <dgm:cxn modelId="{7F9076AB-7DBA-4086-9516-03322288A7D3}" type="presParOf" srcId="{280FE3DE-3CF4-45F0-84E9-165089B3C22C}" destId="{99ADDDD2-042E-4BD1-8B48-5E9E5D09E36E}" srcOrd="4" destOrd="0" presId="urn:microsoft.com/office/officeart/2005/8/layout/process5"/>
    <dgm:cxn modelId="{77851E06-449E-4EE2-AC1D-807293FAFC63}" type="presParOf" srcId="{280FE3DE-3CF4-45F0-84E9-165089B3C22C}" destId="{9930B9C7-D139-4BCC-8F10-EBC8152CDCFC}" srcOrd="5" destOrd="0" presId="urn:microsoft.com/office/officeart/2005/8/layout/process5"/>
    <dgm:cxn modelId="{FA29759B-117B-4867-B8DD-B4BF102D4064}" type="presParOf" srcId="{9930B9C7-D139-4BCC-8F10-EBC8152CDCFC}" destId="{9A089B23-0949-44A9-A6AD-32E9997EF940}" srcOrd="0" destOrd="0" presId="urn:microsoft.com/office/officeart/2005/8/layout/process5"/>
    <dgm:cxn modelId="{91EAC197-4DC3-4EE2-887B-9489B43DBB8A}" type="presParOf" srcId="{280FE3DE-3CF4-45F0-84E9-165089B3C22C}" destId="{B5704B98-C1C4-4713-96D8-D239EC7BFE46}" srcOrd="6" destOrd="0" presId="urn:microsoft.com/office/officeart/2005/8/layout/process5"/>
    <dgm:cxn modelId="{1DDF72C2-4C21-4A69-9372-0B600A4CB891}" type="presParOf" srcId="{280FE3DE-3CF4-45F0-84E9-165089B3C22C}" destId="{8C6ACB48-291F-41C0-8463-C9868CCCD849}" srcOrd="7" destOrd="0" presId="urn:microsoft.com/office/officeart/2005/8/layout/process5"/>
    <dgm:cxn modelId="{C9C497E7-F922-44F3-AC2F-F208EF528C5A}" type="presParOf" srcId="{8C6ACB48-291F-41C0-8463-C9868CCCD849}" destId="{86472133-4386-4DF2-BA64-4F4F75682155}" srcOrd="0" destOrd="0" presId="urn:microsoft.com/office/officeart/2005/8/layout/process5"/>
    <dgm:cxn modelId="{1E0F53D4-6D3B-43C5-ABA5-E77014B320F9}" type="presParOf" srcId="{280FE3DE-3CF4-45F0-84E9-165089B3C22C}" destId="{AFA61B7E-7EC7-4DEA-8B9D-F953E8C58B6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584D6-16E5-4DE9-99E3-3A9928F472DB}">
      <dsp:nvSpPr>
        <dsp:cNvPr id="0" name=""/>
        <dsp:cNvSpPr/>
      </dsp:nvSpPr>
      <dsp:spPr>
        <a:xfrm>
          <a:off x="6591" y="824264"/>
          <a:ext cx="1970044" cy="1182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Childhood</a:t>
          </a:r>
          <a:endParaRPr lang="en-US" sz="2600" kern="1200" dirty="0"/>
        </a:p>
      </dsp:txBody>
      <dsp:txXfrm>
        <a:off x="6591" y="824264"/>
        <a:ext cx="1970044" cy="1182026"/>
      </dsp:txXfrm>
    </dsp:sp>
    <dsp:sp modelId="{080497F3-2821-4378-A9A6-643B1FB37908}">
      <dsp:nvSpPr>
        <dsp:cNvPr id="0" name=""/>
        <dsp:cNvSpPr/>
      </dsp:nvSpPr>
      <dsp:spPr>
        <a:xfrm>
          <a:off x="2149999" y="1170992"/>
          <a:ext cx="417649" cy="4885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149999" y="1170992"/>
        <a:ext cx="417649" cy="488570"/>
      </dsp:txXfrm>
    </dsp:sp>
    <dsp:sp modelId="{6DF9656B-BA2A-4C9D-A4D0-202D52120060}">
      <dsp:nvSpPr>
        <dsp:cNvPr id="0" name=""/>
        <dsp:cNvSpPr/>
      </dsp:nvSpPr>
      <dsp:spPr>
        <a:xfrm>
          <a:off x="2764652" y="824264"/>
          <a:ext cx="1970044" cy="1182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Early Adolescence</a:t>
          </a:r>
          <a:endParaRPr lang="en-US" sz="2600" kern="1200" dirty="0"/>
        </a:p>
      </dsp:txBody>
      <dsp:txXfrm>
        <a:off x="2764652" y="824264"/>
        <a:ext cx="1970044" cy="1182026"/>
      </dsp:txXfrm>
    </dsp:sp>
    <dsp:sp modelId="{7C07A87D-4C42-4788-838B-8DF57AC216F4}">
      <dsp:nvSpPr>
        <dsp:cNvPr id="0" name=""/>
        <dsp:cNvSpPr/>
      </dsp:nvSpPr>
      <dsp:spPr>
        <a:xfrm>
          <a:off x="4908060" y="1170992"/>
          <a:ext cx="417649" cy="4885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908060" y="1170992"/>
        <a:ext cx="417649" cy="488570"/>
      </dsp:txXfrm>
    </dsp:sp>
    <dsp:sp modelId="{99ADDDD2-042E-4BD1-8B48-5E9E5D09E36E}">
      <dsp:nvSpPr>
        <dsp:cNvPr id="0" name=""/>
        <dsp:cNvSpPr/>
      </dsp:nvSpPr>
      <dsp:spPr>
        <a:xfrm>
          <a:off x="5522714" y="824264"/>
          <a:ext cx="1970044" cy="1182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Middle Adolescence</a:t>
          </a:r>
          <a:endParaRPr lang="en-US" sz="2600" kern="1200" dirty="0"/>
        </a:p>
      </dsp:txBody>
      <dsp:txXfrm>
        <a:off x="5522714" y="824264"/>
        <a:ext cx="1970044" cy="1182026"/>
      </dsp:txXfrm>
    </dsp:sp>
    <dsp:sp modelId="{9930B9C7-D139-4BCC-8F10-EBC8152CDCFC}">
      <dsp:nvSpPr>
        <dsp:cNvPr id="0" name=""/>
        <dsp:cNvSpPr/>
      </dsp:nvSpPr>
      <dsp:spPr>
        <a:xfrm rot="5400000">
          <a:off x="6298912" y="2144194"/>
          <a:ext cx="417649" cy="4885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5400000">
        <a:off x="6298912" y="2144194"/>
        <a:ext cx="417649" cy="488570"/>
      </dsp:txXfrm>
    </dsp:sp>
    <dsp:sp modelId="{B5704B98-C1C4-4713-96D8-D239EC7BFE46}">
      <dsp:nvSpPr>
        <dsp:cNvPr id="0" name=""/>
        <dsp:cNvSpPr/>
      </dsp:nvSpPr>
      <dsp:spPr>
        <a:xfrm>
          <a:off x="5522714" y="2794308"/>
          <a:ext cx="1970044" cy="1182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Late Adolescence</a:t>
          </a:r>
          <a:endParaRPr lang="en-US" sz="2600" kern="1200" dirty="0"/>
        </a:p>
      </dsp:txBody>
      <dsp:txXfrm>
        <a:off x="5522714" y="2794308"/>
        <a:ext cx="1970044" cy="1182026"/>
      </dsp:txXfrm>
    </dsp:sp>
    <dsp:sp modelId="{8C6ACB48-291F-41C0-8463-C9868CCCD849}">
      <dsp:nvSpPr>
        <dsp:cNvPr id="0" name=""/>
        <dsp:cNvSpPr/>
      </dsp:nvSpPr>
      <dsp:spPr>
        <a:xfrm rot="10800000">
          <a:off x="4931701" y="3141036"/>
          <a:ext cx="417649" cy="4885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931701" y="3141036"/>
        <a:ext cx="417649" cy="488570"/>
      </dsp:txXfrm>
    </dsp:sp>
    <dsp:sp modelId="{AFA61B7E-7EC7-4DEA-8B9D-F953E8C58B65}">
      <dsp:nvSpPr>
        <dsp:cNvPr id="0" name=""/>
        <dsp:cNvSpPr/>
      </dsp:nvSpPr>
      <dsp:spPr>
        <a:xfrm>
          <a:off x="2764652" y="2794308"/>
          <a:ext cx="1970044" cy="11820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Emerging Adulthood</a:t>
          </a:r>
          <a:endParaRPr lang="en-US" sz="2600" kern="1200" dirty="0"/>
        </a:p>
      </dsp:txBody>
      <dsp:txXfrm>
        <a:off x="2764652" y="2794308"/>
        <a:ext cx="1970044" cy="1182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0408-1B29-4E80-A3C7-6151645D82E1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5A2D2-8B6F-4CB2-9655-5F3CE92017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Plato believed that since children do not have the capacity of rational choices, formal education should not begin until 14. Children are seen similar</a:t>
            </a:r>
            <a:r>
              <a:rPr lang="en-US" baseline="0" dirty="0" smtClean="0"/>
              <a:t> to animals—impulsive and in pursuit of pleasure—sounds more like how we view adolescence today.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Life-Cycle service: late teens to early 20s would leave family and engage in labor or apprenticeship for 7 years. As cities grew bigger, even here in United States, it would attract teens and they became problematic for society—sex, drugs, and rock ‘n roll.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Turn of 20</a:t>
            </a:r>
            <a:r>
              <a:rPr lang="en-US" baseline="30000" dirty="0" smtClean="0"/>
              <a:t>th</a:t>
            </a:r>
            <a:r>
              <a:rPr lang="en-US" baseline="0" dirty="0" smtClean="0"/>
              <a:t> century—”adolescence” finally used and area of research, child labor laws, requirement for secondary education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adolescence a time of “storm and stress”?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5A2D2-8B6F-4CB2-9655-5F3CE92017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4783E2-F9EE-4865-84C0-1C99480B83F6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0A71A6-1E11-430E-8A28-DF0A8F760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7.jpeg"/><Relationship Id="rId3" Type="http://schemas.openxmlformats.org/officeDocument/2006/relationships/notesSlide" Target="../notesSlides/notesSlide3.xml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jpeg"/><Relationship Id="rId5" Type="http://schemas.openxmlformats.org/officeDocument/2006/relationships/diagramData" Target="../diagrams/data1.xml"/><Relationship Id="rId10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</a:p>
          <a:p>
            <a:r>
              <a:rPr lang="en-US" dirty="0" smtClean="0"/>
              <a:t>Adolescence in Social Context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IV: The Family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905000"/>
          <a:ext cx="749934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Performing Institution, 1800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Performing</a:t>
                      </a:r>
                      <a:r>
                        <a:rPr lang="en-US" baseline="0" dirty="0" smtClean="0"/>
                        <a:t> Institution, 2000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School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Religious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Church/Synagogue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profession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Employer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Recreational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Entertainment</a:t>
                      </a:r>
                      <a:r>
                        <a:rPr lang="en-US" baseline="0" dirty="0" smtClean="0"/>
                        <a:t> Industry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1371600"/>
            <a:ext cx="655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Changing Functions of the Family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IV: 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past 50 years have seen a rise in:</a:t>
            </a:r>
          </a:p>
          <a:p>
            <a:pPr lvl="1"/>
            <a:r>
              <a:rPr lang="en-US" dirty="0" smtClean="0"/>
              <a:t>Divorce rates</a:t>
            </a:r>
          </a:p>
          <a:p>
            <a:pPr lvl="1"/>
            <a:r>
              <a:rPr lang="en-US" dirty="0" smtClean="0"/>
              <a:t>Single parent households</a:t>
            </a:r>
          </a:p>
          <a:p>
            <a:pPr lvl="1"/>
            <a:r>
              <a:rPr lang="en-US" dirty="0" smtClean="0"/>
              <a:t>Dual-earner families</a:t>
            </a:r>
          </a:p>
          <a:p>
            <a:pPr lvl="1"/>
            <a:r>
              <a:rPr lang="en-US" dirty="0" smtClean="0"/>
              <a:t>Non marital cohabitation</a:t>
            </a:r>
          </a:p>
          <a:p>
            <a:pPr lvl="1"/>
            <a:r>
              <a:rPr lang="en-US" dirty="0" smtClean="0"/>
              <a:t>Out of wedlock births</a:t>
            </a:r>
            <a:endParaRPr lang="en-US" dirty="0"/>
          </a:p>
        </p:txBody>
      </p:sp>
      <p:pic>
        <p:nvPicPr>
          <p:cNvPr id="48130" name="Picture 2" descr="http://t2.gstatic.com/images?q=tbn:I7liFDAt8e-BbM:http://cafedarkness.files.wordpress.com/2009/06/divorce-decre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80186">
            <a:off x="6971598" y="2491764"/>
            <a:ext cx="1381125" cy="914401"/>
          </a:xfrm>
          <a:prstGeom prst="rect">
            <a:avLst/>
          </a:prstGeom>
          <a:noFill/>
        </p:spPr>
      </p:pic>
      <p:pic>
        <p:nvPicPr>
          <p:cNvPr id="48132" name="Picture 4" descr="http://t1.gstatic.com/images?q=tbn:Atb540KJR-r_VM:http://oasis-church-nj.com/wp-content/uploads/2008/06/single-parent-famili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851348">
            <a:off x="612528" y="1969737"/>
            <a:ext cx="885825" cy="1181101"/>
          </a:xfrm>
          <a:prstGeom prst="rect">
            <a:avLst/>
          </a:prstGeom>
          <a:noFill/>
        </p:spPr>
      </p:pic>
      <p:pic>
        <p:nvPicPr>
          <p:cNvPr id="48134" name="Picture 6" descr="http://t0.gstatic.com/images?q=tbn:56bAVkFef0EY7M:http://4.bp.blogspot.com/_ym8Q9yxUg34/SMY2jJvTMyI/AAAAAAAAEvQ/XkiQU_Ji6FA/s400/darling%2Bdeb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196776">
            <a:off x="5189878" y="4885077"/>
            <a:ext cx="1143000" cy="114300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IV: 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trends:</a:t>
            </a:r>
          </a:p>
          <a:p>
            <a:pPr lvl="1"/>
            <a:r>
              <a:rPr lang="en-US" dirty="0" smtClean="0"/>
              <a:t>Democratic family</a:t>
            </a:r>
          </a:p>
          <a:p>
            <a:pPr lvl="2"/>
            <a:r>
              <a:rPr lang="en-US" dirty="0" smtClean="0"/>
              <a:t>Feminist movement</a:t>
            </a:r>
          </a:p>
          <a:p>
            <a:pPr lvl="3"/>
            <a:r>
              <a:rPr lang="en-US" dirty="0" smtClean="0"/>
              <a:t> </a:t>
            </a:r>
            <a:endParaRPr lang="en-US" dirty="0" smtClean="0"/>
          </a:p>
          <a:p>
            <a:pPr lvl="3"/>
            <a:r>
              <a:rPr lang="en-US" dirty="0" smtClean="0"/>
              <a:t> </a:t>
            </a:r>
            <a:endParaRPr lang="en-US" dirty="0" smtClean="0"/>
          </a:p>
          <a:p>
            <a:pPr lvl="3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Child-centered families</a:t>
            </a:r>
            <a:endParaRPr lang="en-US" dirty="0"/>
          </a:p>
        </p:txBody>
      </p:sp>
      <p:pic>
        <p:nvPicPr>
          <p:cNvPr id="46082" name="Picture 2" descr="http://t2.gstatic.com/images?q=tbn:UXYi4hyCnyjxPM:http://www.flatrock.k12.in.us/hes/images/Mom%2520reads%2520witj%2520daugh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1676400"/>
            <a:ext cx="1428750" cy="952500"/>
          </a:xfrm>
          <a:prstGeom prst="rect">
            <a:avLst/>
          </a:prstGeom>
          <a:noFill/>
        </p:spPr>
      </p:pic>
      <p:pic>
        <p:nvPicPr>
          <p:cNvPr id="46084" name="Picture 4" descr="http://t3.gstatic.com/images?q=tbn:Wka7oO91-SH2sM:http://blog.techiechicks.mobi/images/55578-48716/Rosi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3048000"/>
            <a:ext cx="847725" cy="1123950"/>
          </a:xfrm>
          <a:prstGeom prst="rect">
            <a:avLst/>
          </a:prstGeom>
          <a:noFill/>
        </p:spPr>
      </p:pic>
      <p:pic>
        <p:nvPicPr>
          <p:cNvPr id="46086" name="Picture 6" descr="http://t0.gstatic.com/images?q=tbn:gNtg8OiShz-OhM:http://sanasaleem.files.wordpress.com/2008/09/women-power_1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7550" y="4800600"/>
            <a:ext cx="933450" cy="118110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V: Sexuality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2209800"/>
          <a:ext cx="74993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Men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Women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United 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United Kingdom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Mexico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1447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Percentage of young men and young women who have engaged in premarital sexual relations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V: 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effects of the sexual revolution</a:t>
            </a:r>
          </a:p>
          <a:p>
            <a:pPr lvl="1"/>
            <a:r>
              <a:rPr lang="en-US" dirty="0" smtClean="0"/>
              <a:t>Scientific knowledge of sexual functioning</a:t>
            </a:r>
          </a:p>
          <a:p>
            <a:pPr lvl="1"/>
            <a:r>
              <a:rPr lang="en-US" dirty="0" smtClean="0"/>
              <a:t>Treatment of sexual dysfunction</a:t>
            </a:r>
          </a:p>
          <a:p>
            <a:pPr lvl="1"/>
            <a:r>
              <a:rPr lang="en-US" dirty="0" smtClean="0"/>
              <a:t>Contraceptives</a:t>
            </a:r>
          </a:p>
          <a:p>
            <a:pPr lvl="1"/>
            <a:r>
              <a:rPr lang="en-US" dirty="0" smtClean="0"/>
              <a:t>Deal with unwanted sexual behavior</a:t>
            </a:r>
            <a:endParaRPr lang="en-US" dirty="0"/>
          </a:p>
        </p:txBody>
      </p:sp>
      <p:pic>
        <p:nvPicPr>
          <p:cNvPr id="61442" name="Picture 2" descr="http://www.shambhala.com/images/illus/return-of-desire_ch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991193">
            <a:off x="1056794" y="4552258"/>
            <a:ext cx="2659536" cy="1603109"/>
          </a:xfrm>
          <a:prstGeom prst="rect">
            <a:avLst/>
          </a:prstGeom>
          <a:noFill/>
        </p:spPr>
      </p:pic>
      <p:pic>
        <p:nvPicPr>
          <p:cNvPr id="61444" name="Picture 4" descr="http://t2.gstatic.com/images?q=tbn:O9auIitnqakWOM:http://www.indianwomenshealth.com/UltimateEditorInclude/UserFiles/Sexual%2520dysfunction/Sexual%2520dysfunction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4800600"/>
            <a:ext cx="1219200" cy="1095376"/>
          </a:xfrm>
          <a:prstGeom prst="rect">
            <a:avLst/>
          </a:prstGeom>
          <a:noFill/>
        </p:spPr>
      </p:pic>
      <p:pic>
        <p:nvPicPr>
          <p:cNvPr id="61448" name="Picture 8" descr="http://t3.gstatic.com/images?q=tbn:NQEbQf2qXFGOuM:http://211.167.236.236/zt/magazine/pic/%E5%A6%87%E5%A5%B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77450">
            <a:off x="6942049" y="4586756"/>
            <a:ext cx="1181100" cy="110490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V: Sexuality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effects of sexual revolution:</a:t>
            </a:r>
          </a:p>
          <a:p>
            <a:pPr lvl="1"/>
            <a:r>
              <a:rPr lang="en-US" dirty="0" smtClean="0"/>
              <a:t>Earlier beginning to premarital sexual behavior</a:t>
            </a:r>
          </a:p>
          <a:p>
            <a:pPr lvl="1"/>
            <a:r>
              <a:rPr lang="en-US" dirty="0" err="1" smtClean="0"/>
              <a:t>Nonmarital</a:t>
            </a:r>
            <a:r>
              <a:rPr lang="en-US" dirty="0" smtClean="0"/>
              <a:t> pregnancy</a:t>
            </a:r>
          </a:p>
          <a:p>
            <a:pPr lvl="1"/>
            <a:r>
              <a:rPr lang="en-US" dirty="0" smtClean="0"/>
              <a:t>STDs</a:t>
            </a:r>
          </a:p>
          <a:p>
            <a:pPr lvl="1"/>
            <a:r>
              <a:rPr lang="en-US" dirty="0" smtClean="0"/>
              <a:t>Confusion about sex</a:t>
            </a:r>
            <a:endParaRPr lang="en-US" dirty="0"/>
          </a:p>
        </p:txBody>
      </p:sp>
      <p:pic>
        <p:nvPicPr>
          <p:cNvPr id="63490" name="Picture 2" descr="http://t2.gstatic.com/images?q=tbn:rVcSxy_F7hl_TM:http://www.connectamarillo.com/uploadedImages/kvii/News/Stories/st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2667000"/>
            <a:ext cx="1304925" cy="981076"/>
          </a:xfrm>
          <a:prstGeom prst="rect">
            <a:avLst/>
          </a:prstGeom>
          <a:noFill/>
        </p:spPr>
      </p:pic>
      <p:pic>
        <p:nvPicPr>
          <p:cNvPr id="63492" name="Picture 4" descr="http://t0.gstatic.com/images?q=tbn:MT3IjGyOWq3OkM:http://kunaljanu.files.wordpress.com/2009/02/ist2_1457667-confusion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4191000"/>
            <a:ext cx="1171575" cy="1152526"/>
          </a:xfrm>
          <a:prstGeom prst="rect">
            <a:avLst/>
          </a:prstGeom>
          <a:noFill/>
        </p:spPr>
      </p:pic>
      <p:pic>
        <p:nvPicPr>
          <p:cNvPr id="63494" name="Picture 6" descr="http://t3.gstatic.com/images?q=tbn:8Km7RhHaKWtyXM:http://www.herdaily.com/blogimg/health/pregnanc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4800600"/>
            <a:ext cx="781050" cy="12001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VI: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Violent deaths</a:t>
            </a:r>
          </a:p>
          <a:p>
            <a:pPr lvl="1"/>
            <a:r>
              <a:rPr lang="en-US" dirty="0" smtClean="0"/>
              <a:t>More than 75% of adolescents, 15-24, who die do so violently</a:t>
            </a:r>
          </a:p>
          <a:p>
            <a:pPr lvl="2"/>
            <a:r>
              <a:rPr lang="en-US" dirty="0" smtClean="0"/>
              <a:t>Accidents</a:t>
            </a:r>
          </a:p>
          <a:p>
            <a:pPr lvl="2"/>
            <a:r>
              <a:rPr lang="en-US" dirty="0" smtClean="0"/>
              <a:t>Suicides</a:t>
            </a:r>
          </a:p>
          <a:p>
            <a:pPr lvl="2"/>
            <a:r>
              <a:rPr lang="en-US" dirty="0" smtClean="0"/>
              <a:t>Homicides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Adolescence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Plato</a:t>
            </a:r>
          </a:p>
          <a:p>
            <a:pPr lvl="1"/>
            <a:r>
              <a:rPr lang="en-US" dirty="0" smtClean="0"/>
              <a:t>How is the question of when young people are capable of reason still an issue in our time?</a:t>
            </a:r>
          </a:p>
          <a:p>
            <a:r>
              <a:rPr lang="en-US" dirty="0" smtClean="0"/>
              <a:t>1500’s-1800’s</a:t>
            </a:r>
          </a:p>
          <a:p>
            <a:pPr lvl="1"/>
            <a:r>
              <a:rPr lang="en-US" dirty="0" smtClean="0"/>
              <a:t>Life-cycle service</a:t>
            </a:r>
          </a:p>
          <a:p>
            <a:r>
              <a:rPr lang="en-US" dirty="0" smtClean="0"/>
              <a:t>Turn of the (last) century</a:t>
            </a:r>
          </a:p>
          <a:p>
            <a:pPr lvl="1"/>
            <a:r>
              <a:rPr lang="en-US" dirty="0" smtClean="0"/>
              <a:t>G Stanley Hall</a:t>
            </a:r>
            <a:endParaRPr lang="en-US" dirty="0"/>
          </a:p>
        </p:txBody>
      </p:sp>
      <p:pic>
        <p:nvPicPr>
          <p:cNvPr id="2050" name="Picture 2" descr="Adolescence : New, expressionism, human portrait, distortion, distorted, human portrait, thick line, semiabstract human figure, contemporary, figurative acrylic painting #6546, 2007 | Kazuya Akimoto Art Muse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800600"/>
            <a:ext cx="2626642" cy="18288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beginning and end?</a:t>
            </a:r>
            <a:endParaRPr lang="en-US" dirty="0"/>
          </a:p>
        </p:txBody>
      </p:sp>
      <p:pic>
        <p:nvPicPr>
          <p:cNvPr id="19458" name="Picture 2" descr="http://t3.gstatic.com/images?q=tbn:EZGXa05DtEd9_M:http://blog.newsok.com/television/files/2009/07/spongebob-squarepants-p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1143000"/>
            <a:ext cx="885825" cy="1304926"/>
          </a:xfrm>
          <a:prstGeom prst="rect">
            <a:avLst/>
          </a:prstGeom>
          <a:noFill/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9460" name="Picture 4" descr="http://t2.gstatic.com/images?q=tbn:1I2GyWWTsRmHzM:http://userserve-ak.last.fm/serve/252/388298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1219200"/>
            <a:ext cx="1057275" cy="1057276"/>
          </a:xfrm>
          <a:prstGeom prst="rect">
            <a:avLst/>
          </a:prstGeom>
          <a:noFill/>
        </p:spPr>
      </p:pic>
      <p:pic>
        <p:nvPicPr>
          <p:cNvPr id="19462" name="Picture 6" descr="http://t1.gstatic.com/images?q=tbn:Fm1BPMP4VmDDyM:http://i.treehugger.com/images/2007/10/24/mtv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91400" y="1219200"/>
            <a:ext cx="1181100" cy="1057276"/>
          </a:xfrm>
          <a:prstGeom prst="rect">
            <a:avLst/>
          </a:prstGeom>
          <a:noFill/>
        </p:spPr>
      </p:pic>
      <p:pic>
        <p:nvPicPr>
          <p:cNvPr id="19464" name="Picture 8" descr="http://t2.gstatic.com/images?q=tbn:RRTW659dFkQb5M:http://judgmentalobserver.files.wordpress.com/2009/09/90210_cast_1024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39000" y="5486400"/>
            <a:ext cx="1428750" cy="1076326"/>
          </a:xfrm>
          <a:prstGeom prst="rect">
            <a:avLst/>
          </a:prstGeom>
          <a:noFill/>
        </p:spPr>
      </p:pic>
      <p:pic>
        <p:nvPicPr>
          <p:cNvPr id="6146" name="Picture 2" descr="http://t2.gstatic.com/images?q=tbn:Kjo2NvoCYJ2HkM:http://www.celebritywonder.com/wp/Steve_Carell_in_The_Office_TV_Series_Wallpaper_1_1024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19600" y="5486400"/>
            <a:ext cx="1428750" cy="109537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Generations—groups of adolescents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 Boomers</a:t>
            </a:r>
          </a:p>
          <a:p>
            <a:pPr lvl="1"/>
            <a:r>
              <a:rPr lang="en-US" dirty="0" smtClean="0"/>
              <a:t>Born from mid 1940s until mid 1960s</a:t>
            </a:r>
          </a:p>
          <a:p>
            <a:r>
              <a:rPr lang="en-US" dirty="0" smtClean="0"/>
              <a:t>Generation X</a:t>
            </a:r>
          </a:p>
          <a:p>
            <a:pPr lvl="1"/>
            <a:r>
              <a:rPr lang="en-US" dirty="0" smtClean="0"/>
              <a:t>Adolescents in 1980s and 1990s</a:t>
            </a:r>
          </a:p>
          <a:p>
            <a:r>
              <a:rPr lang="en-US" dirty="0" smtClean="0"/>
              <a:t>Generation Y</a:t>
            </a:r>
          </a:p>
          <a:p>
            <a:pPr lvl="1"/>
            <a:r>
              <a:rPr lang="en-US" dirty="0" smtClean="0"/>
              <a:t>Born </a:t>
            </a:r>
            <a:r>
              <a:rPr lang="en-US" smtClean="0"/>
              <a:t>from about 1980 to 2000</a:t>
            </a:r>
            <a:endParaRPr lang="en-US"/>
          </a:p>
        </p:txBody>
      </p:sp>
      <p:pic>
        <p:nvPicPr>
          <p:cNvPr id="2050" name="Picture 2" descr="http://www.rtdna.org/media/pdfs/communicator/2007/sep/Millennia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98980" y="3638550"/>
            <a:ext cx="2545020" cy="32194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I: Technology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I: Technology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I: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in 4 adolescents has been subjected to unwanted sexual exposure on-line</a:t>
            </a:r>
          </a:p>
          <a:p>
            <a:r>
              <a:rPr lang="en-US" dirty="0" smtClean="0"/>
              <a:t>1 in 5 adolescents has received a sexual solicitation (defined as a request for sex or sexual information)</a:t>
            </a:r>
          </a:p>
          <a:p>
            <a:r>
              <a:rPr lang="en-US" dirty="0" smtClean="0"/>
              <a:t>3% reported an “aggressive solicitation” (defined as a suggestion for sexual contact by mail, phone, or in person)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1722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Finkelhor</a:t>
            </a:r>
            <a:r>
              <a:rPr lang="en-US" dirty="0" smtClean="0"/>
              <a:t>, Mitchell, &amp; </a:t>
            </a:r>
            <a:r>
              <a:rPr lang="en-US" dirty="0" err="1" smtClean="0"/>
              <a:t>Wolak</a:t>
            </a:r>
            <a:r>
              <a:rPr lang="en-US" dirty="0" smtClean="0"/>
              <a:t>, 2000)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II: The 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after school is associated with lowered school achievement and with increased delinquency and substance abuse rates</a:t>
            </a:r>
          </a:p>
          <a:p>
            <a:r>
              <a:rPr lang="en-US" dirty="0" smtClean="0"/>
              <a:t>Working adolescents less likely to get adequate sleep and sufficient exercise</a:t>
            </a:r>
            <a:endParaRPr lang="en-US" dirty="0"/>
          </a:p>
        </p:txBody>
      </p:sp>
      <p:pic>
        <p:nvPicPr>
          <p:cNvPr id="25602" name="Picture 2" descr="http://t3.gstatic.com/images?q=tbn:ENpD6bxrqhxERM:http://indianaintellectualproperty.files.wordpress.com/2009/09/mcdonal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715000"/>
            <a:ext cx="1200150" cy="895351"/>
          </a:xfrm>
          <a:prstGeom prst="rect">
            <a:avLst/>
          </a:prstGeom>
          <a:noFill/>
        </p:spPr>
      </p:pic>
      <p:pic>
        <p:nvPicPr>
          <p:cNvPr id="25604" name="Picture 4" descr="http://t3.gstatic.com/images?q=tbn:nzd74Xq1hhoZeM:http://www.marketingshift.com/resources/wal-mart-log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5753099"/>
            <a:ext cx="1104900" cy="1104901"/>
          </a:xfrm>
          <a:prstGeom prst="rect">
            <a:avLst/>
          </a:prstGeom>
          <a:noFill/>
        </p:spPr>
      </p:pic>
      <p:pic>
        <p:nvPicPr>
          <p:cNvPr id="25606" name="Picture 6" descr="http://t2.gstatic.com/images?q=tbn:JYuG8KbWsBu0tM:http://i288.photobucket.com/albums/ll170/kellyserafini/pacsunlog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5791200"/>
            <a:ext cx="942975" cy="942976"/>
          </a:xfrm>
          <a:prstGeom prst="rect">
            <a:avLst/>
          </a:prstGeom>
          <a:noFill/>
        </p:spPr>
      </p:pic>
      <p:pic>
        <p:nvPicPr>
          <p:cNvPr id="25608" name="Picture 8" descr="http://t1.gstatic.com/images?q=tbn:aSXNBlLsBi_x4M:http://advancedtechnologyservices.files.wordpress.com/2009/02/ist2_4123624-movie-theat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5638800"/>
            <a:ext cx="1171575" cy="1066801"/>
          </a:xfrm>
          <a:prstGeom prst="rect">
            <a:avLst/>
          </a:prstGeom>
          <a:noFill/>
        </p:spPr>
      </p:pic>
      <p:pic>
        <p:nvPicPr>
          <p:cNvPr id="25610" name="Picture 10" descr="http://t1.gstatic.com/images?q=tbn:R5MFFciZyN5DwM:http://i.ehow.com/images/GlobalPhoto/Articles/4891286/theme-park-ds-title-main_Ful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5715000"/>
            <a:ext cx="1219200" cy="85725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 III: 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238</TotalTime>
  <Words>551</Words>
  <Application>Microsoft Office PowerPoint</Application>
  <PresentationFormat>On-screen Show (4:3)</PresentationFormat>
  <Paragraphs>140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Contemporary Adolescence</vt:lpstr>
      <vt:lpstr>Adolescence History</vt:lpstr>
      <vt:lpstr>The beginning and end?</vt:lpstr>
      <vt:lpstr>Generations—groups of adolescents</vt:lpstr>
      <vt:lpstr>Revolution I: Technology</vt:lpstr>
      <vt:lpstr>Revolution I: Technology</vt:lpstr>
      <vt:lpstr>Revolution I: Technology</vt:lpstr>
      <vt:lpstr>Revolution II: The Workplace</vt:lpstr>
      <vt:lpstr>Revolution III: Education</vt:lpstr>
      <vt:lpstr>Revolution IV: The Family</vt:lpstr>
      <vt:lpstr>Revolution IV: The Family</vt:lpstr>
      <vt:lpstr>Revolution IV: The Family</vt:lpstr>
      <vt:lpstr>Revolution V: Sexuality</vt:lpstr>
      <vt:lpstr>Revolution V: Sexuality</vt:lpstr>
      <vt:lpstr>Revolution V: Sexuality</vt:lpstr>
      <vt:lpstr>Revolution VI: Violence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TParker</cp:lastModifiedBy>
  <cp:revision>33</cp:revision>
  <dcterms:created xsi:type="dcterms:W3CDTF">2009-12-03T15:48:53Z</dcterms:created>
  <dcterms:modified xsi:type="dcterms:W3CDTF">2010-01-28T13:33:42Z</dcterms:modified>
</cp:coreProperties>
</file>