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69" r:id="rId3"/>
    <p:sldId id="257" r:id="rId4"/>
    <p:sldId id="270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71" r:id="rId14"/>
    <p:sldId id="266" r:id="rId15"/>
    <p:sldId id="267" r:id="rId16"/>
    <p:sldId id="268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42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68E0C-2A5D-4002-8CEB-BF7BF71472A1}" type="datetimeFigureOut">
              <a:rPr lang="en-US" smtClean="0"/>
              <a:pPr/>
              <a:t>2/15/2011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20AF2-7219-4316-A746-F4D31E025DF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68E0C-2A5D-4002-8CEB-BF7BF71472A1}" type="datetimeFigureOut">
              <a:rPr lang="en-US" smtClean="0"/>
              <a:pPr/>
              <a:t>2/15/2011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20AF2-7219-4316-A746-F4D31E025D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68E0C-2A5D-4002-8CEB-BF7BF71472A1}" type="datetimeFigureOut">
              <a:rPr lang="en-US" smtClean="0"/>
              <a:pPr/>
              <a:t>2/15/2011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20AF2-7219-4316-A746-F4D31E025D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68E0C-2A5D-4002-8CEB-BF7BF71472A1}" type="datetimeFigureOut">
              <a:rPr lang="en-US" smtClean="0"/>
              <a:pPr/>
              <a:t>2/15/2011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20AF2-7219-4316-A746-F4D31E025D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68E0C-2A5D-4002-8CEB-BF7BF71472A1}" type="datetimeFigureOut">
              <a:rPr lang="en-US" smtClean="0"/>
              <a:pPr/>
              <a:t>2/15/2011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20AF2-7219-4316-A746-F4D31E025D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68E0C-2A5D-4002-8CEB-BF7BF71472A1}" type="datetimeFigureOut">
              <a:rPr lang="en-US" smtClean="0"/>
              <a:pPr/>
              <a:t>2/15/2011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20AF2-7219-4316-A746-F4D31E025D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68E0C-2A5D-4002-8CEB-BF7BF71472A1}" type="datetimeFigureOut">
              <a:rPr lang="en-US" smtClean="0"/>
              <a:pPr/>
              <a:t>2/15/2011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20AF2-7219-4316-A746-F4D31E025D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68E0C-2A5D-4002-8CEB-BF7BF71472A1}" type="datetimeFigureOut">
              <a:rPr lang="en-US" smtClean="0"/>
              <a:pPr/>
              <a:t>2/15/2011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20AF2-7219-4316-A746-F4D31E025D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68E0C-2A5D-4002-8CEB-BF7BF71472A1}" type="datetimeFigureOut">
              <a:rPr lang="en-US" smtClean="0"/>
              <a:pPr/>
              <a:t>2/15/2011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20AF2-7219-4316-A746-F4D31E025D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68E0C-2A5D-4002-8CEB-BF7BF71472A1}" type="datetimeFigureOut">
              <a:rPr lang="en-US" smtClean="0"/>
              <a:pPr/>
              <a:t>2/15/2011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20AF2-7219-4316-A746-F4D31E025DF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C8168E0C-2A5D-4002-8CEB-BF7BF71472A1}" type="datetimeFigureOut">
              <a:rPr lang="en-US" smtClean="0"/>
              <a:pPr/>
              <a:t>2/15/2011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71A20AF2-7219-4316-A746-F4D31E025D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C8168E0C-2A5D-4002-8CEB-BF7BF71472A1}" type="datetimeFigureOut">
              <a:rPr lang="en-US" smtClean="0"/>
              <a:pPr/>
              <a:t>2/15/2011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71A20AF2-7219-4316-A746-F4D31E025DF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Contemporary Adolescence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Chapter </a:t>
            </a:r>
            <a:r>
              <a:rPr lang="en-US" dirty="0" smtClean="0"/>
              <a:t>12: </a:t>
            </a:r>
            <a:r>
              <a:rPr lang="en-US" dirty="0" smtClean="0"/>
              <a:t>School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Beyond the classroom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Friends</a:t>
            </a:r>
          </a:p>
          <a:p>
            <a:pPr lvl="1"/>
            <a:r>
              <a:rPr lang="en-US" dirty="0" smtClean="0"/>
              <a:t>Some studies suggest friends’ influence on school performance is greater than </a:t>
            </a:r>
            <a:br>
              <a:rPr lang="en-US" dirty="0" smtClean="0"/>
            </a:br>
            <a:r>
              <a:rPr lang="en-US" dirty="0" smtClean="0"/>
              <a:t>parenting style</a:t>
            </a:r>
          </a:p>
          <a:p>
            <a:pPr lvl="1"/>
            <a:r>
              <a:rPr lang="en-US" dirty="0" smtClean="0"/>
              <a:t>Not necessarily negative</a:t>
            </a:r>
          </a:p>
          <a:p>
            <a:pPr lvl="1"/>
            <a:r>
              <a:rPr lang="en-US" dirty="0" smtClean="0"/>
              <a:t>“Big fish in a little pond effect”: </a:t>
            </a:r>
            <a:br>
              <a:rPr lang="en-US" dirty="0" smtClean="0"/>
            </a:br>
            <a:endParaRPr lang="en-US" dirty="0" smtClean="0"/>
          </a:p>
          <a:p>
            <a:pPr lvl="1"/>
            <a:r>
              <a:rPr lang="en-US" dirty="0" smtClean="0"/>
              <a:t>Some adolescents want to conceal </a:t>
            </a:r>
            <a:br>
              <a:rPr lang="en-US" dirty="0" smtClean="0"/>
            </a:br>
            <a:r>
              <a:rPr lang="en-US" dirty="0" smtClean="0"/>
              <a:t>their high academic achievement </a:t>
            </a:r>
            <a:br>
              <a:rPr lang="en-US" dirty="0" smtClean="0"/>
            </a:br>
            <a:r>
              <a:rPr lang="en-US" dirty="0" smtClean="0"/>
              <a:t>from friends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Beyond the classroom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Work</a:t>
            </a:r>
          </a:p>
          <a:p>
            <a:pPr lvl="1"/>
            <a:r>
              <a:rPr lang="en-US" dirty="0" smtClean="0"/>
              <a:t> </a:t>
            </a:r>
          </a:p>
          <a:p>
            <a:r>
              <a:rPr lang="en-US" dirty="0" smtClean="0"/>
              <a:t>Leisure</a:t>
            </a:r>
          </a:p>
          <a:p>
            <a:pPr lvl="1"/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Extremes of Achievement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625609"/>
          </a:xfrm>
        </p:spPr>
        <p:txBody>
          <a:bodyPr/>
          <a:lstStyle/>
          <a:p>
            <a:r>
              <a:rPr lang="en-US" dirty="0" smtClean="0"/>
              <a:t>Gifted adolescents</a:t>
            </a:r>
          </a:p>
          <a:p>
            <a:pPr lvl="1"/>
            <a:r>
              <a:rPr lang="en-US" dirty="0" smtClean="0"/>
              <a:t>Four characteristics that distinguish:</a:t>
            </a:r>
          </a:p>
          <a:p>
            <a:pPr lvl="2"/>
            <a:r>
              <a:rPr lang="en-US" dirty="0" smtClean="0"/>
              <a:t> </a:t>
            </a:r>
          </a:p>
          <a:p>
            <a:pPr lvl="2"/>
            <a:r>
              <a:rPr lang="en-US" dirty="0" smtClean="0"/>
              <a:t> </a:t>
            </a:r>
          </a:p>
          <a:p>
            <a:pPr lvl="2"/>
            <a:r>
              <a:rPr lang="en-US" dirty="0" smtClean="0"/>
              <a:t> </a:t>
            </a:r>
          </a:p>
          <a:p>
            <a:pPr lvl="2"/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Local Law: KB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Would have allowed for students to graduate early</a:t>
            </a:r>
          </a:p>
          <a:p>
            <a:r>
              <a:rPr lang="en-US" dirty="0" smtClean="0"/>
              <a:t>Needed to identify which college, university, or technical school they would be attending</a:t>
            </a:r>
          </a:p>
          <a:p>
            <a:r>
              <a:rPr lang="en-US" dirty="0" smtClean="0"/>
              <a:t>Did not pass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Extremes of Achievement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Learning disability</a:t>
            </a:r>
          </a:p>
          <a:p>
            <a:pPr lvl="1"/>
            <a:r>
              <a:rPr lang="en-US" dirty="0" smtClean="0"/>
              <a:t>Adolescent has normal intelligence, but has difficulty in one or more academic area</a:t>
            </a:r>
          </a:p>
          <a:p>
            <a:pPr lvl="1"/>
            <a:r>
              <a:rPr lang="en-US" dirty="0" smtClean="0"/>
              <a:t>Boys are twice as likely to have a learning disability</a:t>
            </a:r>
          </a:p>
          <a:p>
            <a:pPr lvl="1"/>
            <a:r>
              <a:rPr lang="en-US" dirty="0" smtClean="0"/>
              <a:t>Interventions most effective when introduced at beginning of schooling</a:t>
            </a:r>
          </a:p>
          <a:p>
            <a:pPr lvl="2"/>
            <a:r>
              <a:rPr lang="en-US" dirty="0" smtClean="0"/>
              <a:t>More difficult to start with adolescents, but can be effective if teachers are invested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Extremes of Achievement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ADHD</a:t>
            </a:r>
          </a:p>
          <a:p>
            <a:pPr lvl="1"/>
            <a:r>
              <a:rPr lang="en-US" dirty="0" smtClean="0"/>
              <a:t>Classified as a learning disability</a:t>
            </a:r>
          </a:p>
          <a:p>
            <a:pPr lvl="1"/>
            <a:r>
              <a:rPr lang="en-US" dirty="0" smtClean="0"/>
              <a:t>Treatments</a:t>
            </a:r>
          </a:p>
          <a:p>
            <a:pPr lvl="2"/>
            <a:r>
              <a:rPr lang="en-US" dirty="0" smtClean="0"/>
              <a:t>Medication</a:t>
            </a:r>
          </a:p>
          <a:p>
            <a:pPr lvl="2"/>
            <a:r>
              <a:rPr lang="en-US" dirty="0" smtClean="0"/>
              <a:t>Therapy</a:t>
            </a:r>
          </a:p>
          <a:p>
            <a:pPr lvl="3"/>
            <a:r>
              <a:rPr lang="en-US" dirty="0" smtClean="0"/>
              <a:t> </a:t>
            </a:r>
          </a:p>
          <a:p>
            <a:pPr lvl="3"/>
            <a:r>
              <a:rPr lang="en-US" dirty="0" smtClean="0"/>
              <a:t> </a:t>
            </a:r>
          </a:p>
          <a:p>
            <a:pPr lvl="3"/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Extremes of Achievement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High School Dropout</a:t>
            </a:r>
          </a:p>
          <a:p>
            <a:pPr lvl="1"/>
            <a:r>
              <a:rPr lang="en-US" dirty="0" smtClean="0"/>
              <a:t>Not a sudden event, but a culmination of academic problems</a:t>
            </a:r>
          </a:p>
          <a:p>
            <a:pPr lvl="1"/>
            <a:r>
              <a:rPr lang="en-US" dirty="0" smtClean="0"/>
              <a:t>Personal characteristics and problems</a:t>
            </a:r>
          </a:p>
          <a:p>
            <a:pPr lvl="1"/>
            <a:r>
              <a:rPr lang="en-US" dirty="0" smtClean="0"/>
              <a:t>Family factors (parent education and income)</a:t>
            </a:r>
          </a:p>
          <a:p>
            <a:pPr lvl="1"/>
            <a:r>
              <a:rPr lang="en-US" dirty="0" smtClean="0"/>
              <a:t>School climate</a:t>
            </a:r>
          </a:p>
          <a:p>
            <a:r>
              <a:rPr lang="en-US" dirty="0" smtClean="0"/>
              <a:t>Problems related to dropping out:</a:t>
            </a:r>
          </a:p>
          <a:p>
            <a:pPr lvl="1"/>
            <a:r>
              <a:rPr lang="en-US" dirty="0" smtClean="0"/>
              <a:t>Substance abuse</a:t>
            </a:r>
          </a:p>
          <a:p>
            <a:pPr lvl="1"/>
            <a:r>
              <a:rPr lang="en-US" dirty="0" smtClean="0"/>
              <a:t>Psychological disorders</a:t>
            </a:r>
          </a:p>
          <a:p>
            <a:pPr lvl="1"/>
            <a:r>
              <a:rPr lang="en-US" dirty="0" smtClean="0"/>
              <a:t>Unemployment</a:t>
            </a:r>
          </a:p>
          <a:p>
            <a:r>
              <a:rPr lang="en-US" dirty="0" smtClean="0"/>
              <a:t>Alternative school programs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Local Law: Raising the drop out 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Since the 1920’s the age at which a student could drop out is 16.</a:t>
            </a:r>
          </a:p>
          <a:p>
            <a:r>
              <a:rPr lang="en-US" dirty="0" smtClean="0"/>
              <a:t>New Bill passed senate that moves the age up to 18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U.S. Education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Traditionalists</a:t>
            </a:r>
          </a:p>
          <a:p>
            <a:pPr lvl="1"/>
            <a:r>
              <a:rPr lang="en-US" dirty="0" smtClean="0"/>
              <a:t>Use education to teach the basics to increase knowledge and intellectual powers</a:t>
            </a:r>
          </a:p>
          <a:p>
            <a:r>
              <a:rPr lang="en-US" dirty="0" smtClean="0"/>
              <a:t>Progressives</a:t>
            </a:r>
          </a:p>
          <a:p>
            <a:pPr lvl="1"/>
            <a:r>
              <a:rPr lang="en-US" dirty="0" smtClean="0"/>
              <a:t>The purpose of education is to </a:t>
            </a:r>
            <a:br>
              <a:rPr lang="en-US" dirty="0" smtClean="0"/>
            </a:br>
            <a:r>
              <a:rPr lang="en-US" dirty="0" smtClean="0"/>
              <a:t>prepare students for life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Diversity of American Public </a:t>
            </a:r>
            <a:r>
              <a:rPr lang="en-US" dirty="0" err="1" smtClean="0"/>
              <a:t>Educaiton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Most decisions about education is made on state and local level</a:t>
            </a:r>
          </a:p>
          <a:p>
            <a:r>
              <a:rPr lang="en-US" dirty="0" smtClean="0"/>
              <a:t>School quality varies depending on:</a:t>
            </a:r>
          </a:p>
          <a:p>
            <a:pPr lvl="1"/>
            <a:r>
              <a:rPr lang="en-US" dirty="0" smtClean="0"/>
              <a:t>  </a:t>
            </a:r>
          </a:p>
          <a:p>
            <a:pPr lvl="1"/>
            <a:r>
              <a:rPr lang="en-US" dirty="0" smtClean="0"/>
              <a:t> </a:t>
            </a:r>
          </a:p>
          <a:p>
            <a:r>
              <a:rPr lang="en-US" dirty="0" smtClean="0"/>
              <a:t>Some federal level steps have been taken</a:t>
            </a:r>
          </a:p>
          <a:p>
            <a:pPr lvl="1"/>
            <a:r>
              <a:rPr lang="en-US" dirty="0" smtClean="0"/>
              <a:t>No Child Left Behind, but federal funding is still only about 5% of school funding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 Child Left Behind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Schools should be made accountable for the success of students or punished for failure</a:t>
            </a:r>
          </a:p>
          <a:p>
            <a:r>
              <a:rPr lang="en-US" dirty="0" smtClean="0"/>
              <a:t>Local control of schools should be increased</a:t>
            </a:r>
          </a:p>
          <a:p>
            <a:r>
              <a:rPr lang="en-US" dirty="0" smtClean="0"/>
              <a:t>Parents and students should have expanded options</a:t>
            </a:r>
          </a:p>
          <a:p>
            <a:r>
              <a:rPr lang="en-US" dirty="0" smtClean="0"/>
              <a:t>Specific teaching methods should be promoted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International rankings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774825"/>
          <a:ext cx="8229600" cy="4719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1371600"/>
                <a:gridCol w="1371600"/>
                <a:gridCol w="1371600"/>
                <a:gridCol w="1371600"/>
                <a:gridCol w="1371600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Reading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Math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Science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Country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Score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Country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Score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Country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Score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Finland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546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 Korea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589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 Korea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558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Canada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534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Japan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570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Japan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552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New Zealand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529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Belgium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537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Hungary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543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S.</a:t>
                      </a:r>
                      <a:r>
                        <a:rPr lang="en-US" baseline="0" dirty="0" smtClean="0"/>
                        <a:t> Korea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523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Netherlands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536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538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UK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523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Canada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531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Netherlands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536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Japan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522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Hungary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529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Canada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533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Austria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Russia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USA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527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France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USA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504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Belgium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516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USA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504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496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Russia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514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Average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Average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466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Average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473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Characteristics of Effective Schools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School size</a:t>
            </a:r>
          </a:p>
          <a:p>
            <a:pPr lvl="1"/>
            <a:r>
              <a:rPr lang="en-US" dirty="0" smtClean="0"/>
              <a:t>Larger schools</a:t>
            </a:r>
          </a:p>
          <a:p>
            <a:pPr lvl="2"/>
            <a:r>
              <a:rPr lang="en-US" dirty="0" smtClean="0"/>
              <a:t> </a:t>
            </a:r>
          </a:p>
          <a:p>
            <a:pPr lvl="2"/>
            <a:r>
              <a:rPr lang="en-US" dirty="0" smtClean="0"/>
              <a:t> </a:t>
            </a:r>
          </a:p>
          <a:p>
            <a:pPr lvl="2"/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Smaller schools</a:t>
            </a:r>
          </a:p>
          <a:p>
            <a:pPr lvl="2"/>
            <a:r>
              <a:rPr lang="en-US" dirty="0" smtClean="0"/>
              <a:t> </a:t>
            </a:r>
          </a:p>
          <a:p>
            <a:pPr lvl="2"/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Class size</a:t>
            </a:r>
          </a:p>
          <a:p>
            <a:pPr lvl="2"/>
            <a:r>
              <a:rPr lang="en-US" dirty="0" smtClean="0"/>
              <a:t> </a:t>
            </a:r>
          </a:p>
          <a:p>
            <a:pPr lvl="2"/>
            <a:r>
              <a:rPr lang="en-US" dirty="0" smtClean="0"/>
              <a:t> </a:t>
            </a:r>
          </a:p>
          <a:p>
            <a:pPr lvl="2"/>
            <a:r>
              <a:rPr lang="en-US" dirty="0" smtClean="0"/>
              <a:t>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Characteristics of Effective Schools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Junior High (7-9) or Middle School (6-8)</a:t>
            </a:r>
          </a:p>
          <a:p>
            <a:pPr lvl="1"/>
            <a:r>
              <a:rPr lang="en-US" dirty="0" smtClean="0"/>
              <a:t>Difficult transition when beginning either</a:t>
            </a:r>
          </a:p>
          <a:p>
            <a:pPr lvl="1"/>
            <a:r>
              <a:rPr lang="en-US" dirty="0" smtClean="0"/>
              <a:t>School transitions coincide with puberty changes</a:t>
            </a:r>
          </a:p>
          <a:p>
            <a:pPr lvl="1"/>
            <a:r>
              <a:rPr lang="en-US" dirty="0" smtClean="0"/>
              <a:t>Moving from single, small classroom to many classrooms with multiple teachers</a:t>
            </a:r>
          </a:p>
          <a:p>
            <a:pPr lvl="1"/>
            <a:r>
              <a:rPr lang="en-US" dirty="0" smtClean="0"/>
              <a:t>Grades become more serious</a:t>
            </a:r>
          </a:p>
          <a:p>
            <a:r>
              <a:rPr lang="en-US" dirty="0" smtClean="0"/>
              <a:t>Many studies suggest that going right from elementary (K-8) to High School (9-12) have benefits on:</a:t>
            </a:r>
          </a:p>
          <a:p>
            <a:pPr lvl="1"/>
            <a:r>
              <a:rPr lang="en-US" dirty="0" smtClean="0"/>
              <a:t>Self esteem</a:t>
            </a:r>
          </a:p>
          <a:p>
            <a:pPr lvl="1"/>
            <a:r>
              <a:rPr lang="en-US" dirty="0" smtClean="0"/>
              <a:t>School attendance and </a:t>
            </a:r>
            <a:br>
              <a:rPr lang="en-US" dirty="0" smtClean="0"/>
            </a:br>
            <a:r>
              <a:rPr lang="en-US" dirty="0" smtClean="0"/>
              <a:t>engagement</a:t>
            </a:r>
          </a:p>
          <a:p>
            <a:pPr lvl="1"/>
            <a:r>
              <a:rPr lang="en-US" dirty="0" smtClean="0"/>
              <a:t>Lower feelings of </a:t>
            </a:r>
            <a:br>
              <a:rPr lang="en-US" dirty="0" smtClean="0"/>
            </a:br>
            <a:r>
              <a:rPr lang="en-US" dirty="0" smtClean="0"/>
              <a:t>insignificance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Characteristics of Effective Schools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School climate</a:t>
            </a:r>
          </a:p>
          <a:p>
            <a:pPr lvl="1"/>
            <a:r>
              <a:rPr lang="en-US" dirty="0" smtClean="0"/>
              <a:t>Quality of interactions between teachers and students</a:t>
            </a:r>
          </a:p>
          <a:p>
            <a:pPr lvl="1"/>
            <a:r>
              <a:rPr lang="en-US" dirty="0" smtClean="0"/>
              <a:t>Research suggests that this is a huge factor (along with higher expectations) 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Beyond the classroom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Family environment</a:t>
            </a:r>
          </a:p>
          <a:p>
            <a:pPr lvl="1"/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150</TotalTime>
  <Words>529</Words>
  <Application>Microsoft Office PowerPoint</Application>
  <PresentationFormat>On-screen Show (4:3)</PresentationFormat>
  <Paragraphs>172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Module</vt:lpstr>
      <vt:lpstr>Contemporary Adolescence</vt:lpstr>
      <vt:lpstr>U.S. Education</vt:lpstr>
      <vt:lpstr>Diversity of American Public Educaiton</vt:lpstr>
      <vt:lpstr>No Child Left Behind</vt:lpstr>
      <vt:lpstr>International rankings</vt:lpstr>
      <vt:lpstr>Characteristics of Effective Schools</vt:lpstr>
      <vt:lpstr>Characteristics of Effective Schools</vt:lpstr>
      <vt:lpstr>Characteristics of Effective Schools</vt:lpstr>
      <vt:lpstr>Beyond the classroom</vt:lpstr>
      <vt:lpstr>Beyond the classroom</vt:lpstr>
      <vt:lpstr>Beyond the classroom</vt:lpstr>
      <vt:lpstr>Extremes of Achievement</vt:lpstr>
      <vt:lpstr>Local Law: KB 3</vt:lpstr>
      <vt:lpstr>Extremes of Achievement</vt:lpstr>
      <vt:lpstr>Extremes of Achievement</vt:lpstr>
      <vt:lpstr>Extremes of Achievement</vt:lpstr>
      <vt:lpstr>Local Law: Raising the drop out age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Contemporary Adolescence</dc:title>
  <dc:creator>Trent Parker</dc:creator>
  <cp:lastModifiedBy>Trent Parker</cp:lastModifiedBy>
  <cp:revision>21</cp:revision>
  <dcterms:created xsi:type="dcterms:W3CDTF">2010-03-29T12:07:25Z</dcterms:created>
  <dcterms:modified xsi:type="dcterms:W3CDTF">2011-02-15T21:41:32Z</dcterms:modified>
</cp:coreProperties>
</file>