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FF9DC9-DC6F-4FB8-BDA4-C4C12C084819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55E554-D11D-41A7-8BD2-70989577133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13: </a:t>
            </a:r>
            <a:r>
              <a:rPr lang="en-US" dirty="0" smtClean="0"/>
              <a:t>Work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limits on 14 &amp; 15 yr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Cannot work in manufacturing, processing, mining</a:t>
            </a:r>
          </a:p>
          <a:p>
            <a:r>
              <a:rPr lang="en-US" dirty="0" smtClean="0"/>
              <a:t>Cannot work in transportation, construction, warehouse</a:t>
            </a:r>
          </a:p>
          <a:p>
            <a:r>
              <a:rPr lang="en-US" dirty="0" smtClean="0"/>
              <a:t>Cannot use power-driven machinery</a:t>
            </a:r>
          </a:p>
          <a:p>
            <a:r>
              <a:rPr lang="en-US" dirty="0" smtClean="0"/>
              <a:t>During school:</a:t>
            </a:r>
          </a:p>
          <a:p>
            <a:pPr lvl="1"/>
            <a:r>
              <a:rPr lang="en-US" dirty="0" smtClean="0"/>
              <a:t>Cannot work during school hours</a:t>
            </a:r>
          </a:p>
          <a:p>
            <a:pPr lvl="1"/>
            <a:r>
              <a:rPr lang="en-US" dirty="0" smtClean="0"/>
              <a:t>Cannot work more than 18 hours/wk</a:t>
            </a:r>
          </a:p>
          <a:p>
            <a:pPr lvl="1"/>
            <a:r>
              <a:rPr lang="en-US" dirty="0" smtClean="0"/>
              <a:t>Cannot work more than 3 hours/day</a:t>
            </a:r>
          </a:p>
          <a:p>
            <a:pPr lvl="1"/>
            <a:r>
              <a:rPr lang="en-US" dirty="0" smtClean="0"/>
              <a:t>Hours restricted to 7 am to 7 pm</a:t>
            </a:r>
          </a:p>
          <a:p>
            <a:r>
              <a:rPr lang="en-US" dirty="0" smtClean="0"/>
              <a:t>During summer:</a:t>
            </a:r>
          </a:p>
          <a:p>
            <a:pPr lvl="1"/>
            <a:r>
              <a:rPr lang="en-US" dirty="0" smtClean="0"/>
              <a:t>Cannot work more than 40 hrs/wk</a:t>
            </a:r>
          </a:p>
          <a:p>
            <a:pPr lvl="1"/>
            <a:r>
              <a:rPr lang="en-US" dirty="0" smtClean="0"/>
              <a:t>Cannot work more than 8 hrs/day</a:t>
            </a:r>
          </a:p>
          <a:p>
            <a:pPr lvl="1"/>
            <a:r>
              <a:rPr lang="en-US" dirty="0" smtClean="0"/>
              <a:t>Hours restricted to 7 am to 9 pm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limits on 16 &amp; 17 yr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work with hazardous materials</a:t>
            </a:r>
          </a:p>
          <a:p>
            <a:r>
              <a:rPr lang="en-US" dirty="0" smtClean="0"/>
              <a:t>Cannot operate motor vehicles</a:t>
            </a:r>
          </a:p>
          <a:p>
            <a:r>
              <a:rPr lang="en-US" dirty="0" smtClean="0"/>
              <a:t>Cannot work in most excavating or demolition jobs</a:t>
            </a:r>
          </a:p>
          <a:p>
            <a:r>
              <a:rPr lang="en-US" dirty="0" smtClean="0"/>
              <a:t>Cannot work in mines</a:t>
            </a:r>
          </a:p>
          <a:p>
            <a:r>
              <a:rPr lang="en-US" dirty="0" smtClean="0"/>
              <a:t>Cannot work in slaughterhouses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Adolescents who volunteer: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smtClean="0"/>
              <a:t> </a:t>
            </a:r>
            <a:endParaRPr lang="en-US" dirty="0" smtClean="0"/>
          </a:p>
          <a:p>
            <a:r>
              <a:rPr lang="en-US" dirty="0" smtClean="0"/>
              <a:t>Motivation can be individualistic as well as collectivistic</a:t>
            </a:r>
          </a:p>
          <a:p>
            <a:r>
              <a:rPr lang="en-US" dirty="0" smtClean="0"/>
              <a:t>Generally, there is a positive effect both current and longitudinally for adolescents who volunteer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adolescent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1900</a:t>
            </a:r>
          </a:p>
          <a:p>
            <a:pPr lvl="1"/>
            <a:r>
              <a:rPr lang="en-US" dirty="0" smtClean="0"/>
              <a:t>Pre-industrialized</a:t>
            </a:r>
          </a:p>
          <a:p>
            <a:pPr lvl="2"/>
            <a:r>
              <a:rPr lang="en-US" dirty="0" smtClean="0"/>
              <a:t>Boys farmed in preparation to take over as adults</a:t>
            </a:r>
          </a:p>
          <a:p>
            <a:pPr lvl="2"/>
            <a:r>
              <a:rPr lang="en-US" dirty="0" smtClean="0"/>
              <a:t>Girls worked in the home and with domesticated animals</a:t>
            </a:r>
          </a:p>
          <a:p>
            <a:pPr lvl="1"/>
            <a:r>
              <a:rPr lang="en-US" dirty="0" smtClean="0"/>
              <a:t>Industrialization</a:t>
            </a:r>
          </a:p>
          <a:p>
            <a:pPr lvl="2"/>
            <a:r>
              <a:rPr lang="en-US" dirty="0" smtClean="0"/>
              <a:t>Factories, mines, and processing plants</a:t>
            </a:r>
          </a:p>
          <a:p>
            <a:pPr lvl="2"/>
            <a:r>
              <a:rPr lang="en-US" dirty="0" smtClean="0"/>
              <a:t>Higher amounts of injuries for adolescents</a:t>
            </a:r>
          </a:p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More focus on reducing child labor</a:t>
            </a:r>
          </a:p>
          <a:p>
            <a:pPr lvl="1"/>
            <a:r>
              <a:rPr lang="en-US" dirty="0" smtClean="0"/>
              <a:t>Particularly after WW II, focus was on keeping adolescents in school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and adolescent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Psychological functioning</a:t>
            </a:r>
          </a:p>
          <a:p>
            <a:pPr lvl="1"/>
            <a:r>
              <a:rPr lang="en-US" dirty="0" smtClean="0"/>
              <a:t>Adolescents that work &gt;10 hrs/wk: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Work is not necessarily a bad thing: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and adolescent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behavior</a:t>
            </a:r>
          </a:p>
          <a:p>
            <a:pPr lvl="1"/>
            <a:r>
              <a:rPr lang="en-US" dirty="0" smtClean="0"/>
              <a:t>Adolescents who work long hours may already be prone to substance abuse and the more hours they work, the more substances they are at risk of using</a:t>
            </a:r>
          </a:p>
          <a:p>
            <a:pPr lvl="1"/>
            <a:r>
              <a:rPr lang="en-US" dirty="0" smtClean="0"/>
              <a:t>Occupational deviance: acts committed in relations to the workplace, like stealing supplies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Pros and Cons of 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29339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Girls (%)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Boys (%)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Benefits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Responsibility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Money</a:t>
                      </a:r>
                      <a:r>
                        <a:rPr lang="en-US" sz="1400" baseline="0" dirty="0" smtClean="0"/>
                        <a:t>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Learned social skills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 experience/skill develop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 ethics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Independence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Learned about 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Problems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Less leisure 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Lower grades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Less time for homework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Think about work during 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</a:tr>
              <a:tr h="293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Fatigue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of occupational goals</a:t>
            </a:r>
          </a:p>
          <a:p>
            <a:pPr lvl="1"/>
            <a:r>
              <a:rPr lang="en-US" dirty="0" smtClean="0"/>
              <a:t>Crystallization (14-18 yrs): </a:t>
            </a:r>
          </a:p>
          <a:p>
            <a:pPr lvl="1"/>
            <a:r>
              <a:rPr lang="en-US" dirty="0" smtClean="0"/>
              <a:t>Specification (18-21):</a:t>
            </a:r>
          </a:p>
          <a:p>
            <a:pPr lvl="1"/>
            <a:r>
              <a:rPr lang="en-US" dirty="0" smtClean="0"/>
              <a:t>Implementation (21-24):</a:t>
            </a:r>
          </a:p>
          <a:p>
            <a:pPr lvl="1"/>
            <a:r>
              <a:rPr lang="en-US" dirty="0" smtClean="0"/>
              <a:t>Stabilization (25-35):</a:t>
            </a:r>
          </a:p>
          <a:p>
            <a:pPr lvl="1"/>
            <a:r>
              <a:rPr lang="en-US" dirty="0" smtClean="0"/>
              <a:t>Consolidation (35- ):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Compromise with Reality Therapy</a:t>
            </a:r>
          </a:p>
          <a:p>
            <a:pPr lvl="1"/>
            <a:r>
              <a:rPr lang="en-US" dirty="0" smtClean="0"/>
              <a:t>Fantasy stage</a:t>
            </a:r>
          </a:p>
          <a:p>
            <a:pPr lvl="1"/>
            <a:r>
              <a:rPr lang="en-US" dirty="0" smtClean="0"/>
              <a:t>Tentative stage</a:t>
            </a:r>
          </a:p>
          <a:p>
            <a:pPr lvl="1"/>
            <a:r>
              <a:rPr lang="en-US" dirty="0" smtClean="0"/>
              <a:t>Realistic stage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Influences on occupational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Personality characteristics (John Holland)</a:t>
            </a:r>
          </a:p>
          <a:p>
            <a:pPr lvl="1"/>
            <a:r>
              <a:rPr lang="en-US" dirty="0" smtClean="0"/>
              <a:t>Realistic</a:t>
            </a:r>
          </a:p>
          <a:p>
            <a:pPr lvl="1"/>
            <a:r>
              <a:rPr lang="en-US" dirty="0" smtClean="0"/>
              <a:t>Intellectual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Conventional</a:t>
            </a:r>
          </a:p>
          <a:p>
            <a:pPr lvl="1"/>
            <a:r>
              <a:rPr lang="en-US" dirty="0" smtClean="0"/>
              <a:t>Enterprising</a:t>
            </a:r>
          </a:p>
          <a:p>
            <a:pPr lvl="1"/>
            <a:r>
              <a:rPr lang="en-US" dirty="0" smtClean="0"/>
              <a:t>Artistic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influences on occupational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</a:t>
            </a:r>
          </a:p>
          <a:p>
            <a:r>
              <a:rPr lang="en-US" dirty="0" smtClean="0"/>
              <a:t>Aptitudes and special abilities</a:t>
            </a:r>
          </a:p>
          <a:p>
            <a:r>
              <a:rPr lang="en-US" dirty="0" smtClean="0"/>
              <a:t>Interests</a:t>
            </a:r>
          </a:p>
          <a:p>
            <a:r>
              <a:rPr lang="en-US" dirty="0" smtClean="0"/>
              <a:t>Job opportunities</a:t>
            </a:r>
          </a:p>
          <a:p>
            <a:r>
              <a:rPr lang="en-US" dirty="0" smtClean="0"/>
              <a:t>Salary</a:t>
            </a:r>
          </a:p>
          <a:p>
            <a:r>
              <a:rPr lang="en-US" dirty="0" smtClean="0"/>
              <a:t>Prestige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457</TotalTime>
  <Words>422</Words>
  <Application>Microsoft Office PowerPoint</Application>
  <PresentationFormat>On-screen Show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Contemporary Adolescence</vt:lpstr>
      <vt:lpstr>History of adolescent work</vt:lpstr>
      <vt:lpstr>Work and adolescent development</vt:lpstr>
      <vt:lpstr>Work and adolescent development</vt:lpstr>
      <vt:lpstr>Pros and Cons of work</vt:lpstr>
      <vt:lpstr>Occupational choice</vt:lpstr>
      <vt:lpstr>Occupational choice</vt:lpstr>
      <vt:lpstr>Influences on occupational goals</vt:lpstr>
      <vt:lpstr>Other influences on occupational choice</vt:lpstr>
      <vt:lpstr>Federal limits on 14 &amp; 15 yr olds</vt:lpstr>
      <vt:lpstr>Federal limits on 16 &amp; 17 yr olds</vt:lpstr>
      <vt:lpstr>Volunteer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Trent Parker</cp:lastModifiedBy>
  <cp:revision>14</cp:revision>
  <dcterms:created xsi:type="dcterms:W3CDTF">2010-04-05T12:45:32Z</dcterms:created>
  <dcterms:modified xsi:type="dcterms:W3CDTF">2011-02-15T21:41:50Z</dcterms:modified>
</cp:coreProperties>
</file>