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5" r:id="rId10"/>
    <p:sldId id="266" r:id="rId11"/>
    <p:sldId id="267" r:id="rId12"/>
    <p:sldId id="263" r:id="rId13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F9DC9-DC6F-4FB8-BDA4-C4C12C084819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E554-D11D-41A7-8BD2-709895771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F9DC9-DC6F-4FB8-BDA4-C4C12C084819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E554-D11D-41A7-8BD2-709895771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F9DC9-DC6F-4FB8-BDA4-C4C12C084819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E554-D11D-41A7-8BD2-709895771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F9DC9-DC6F-4FB8-BDA4-C4C12C084819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E554-D11D-41A7-8BD2-709895771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F9DC9-DC6F-4FB8-BDA4-C4C12C084819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E554-D11D-41A7-8BD2-709895771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F9DC9-DC6F-4FB8-BDA4-C4C12C084819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E554-D11D-41A7-8BD2-709895771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F9DC9-DC6F-4FB8-BDA4-C4C12C084819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E554-D11D-41A7-8BD2-709895771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F9DC9-DC6F-4FB8-BDA4-C4C12C084819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E554-D11D-41A7-8BD2-709895771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F9DC9-DC6F-4FB8-BDA4-C4C12C084819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E554-D11D-41A7-8BD2-709895771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F9DC9-DC6F-4FB8-BDA4-C4C12C084819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E554-D11D-41A7-8BD2-709895771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F9DC9-DC6F-4FB8-BDA4-C4C12C084819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B55E554-D11D-41A7-8BD2-7098957713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FF9DC9-DC6F-4FB8-BDA4-C4C12C084819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B55E554-D11D-41A7-8BD2-70989577133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Contemporary Adolescence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</a:t>
            </a:r>
            <a:r>
              <a:rPr lang="en-US" dirty="0" smtClean="0"/>
              <a:t>13: </a:t>
            </a:r>
            <a:r>
              <a:rPr lang="en-US" dirty="0" smtClean="0"/>
              <a:t>Work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Federal limits on 14 &amp; 15 yr olds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Cannot work in manufacturing, processing, mining</a:t>
            </a:r>
          </a:p>
          <a:p>
            <a:r>
              <a:rPr lang="en-US" dirty="0" smtClean="0"/>
              <a:t>Cannot work in transportation, construction, warehouse</a:t>
            </a:r>
          </a:p>
          <a:p>
            <a:r>
              <a:rPr lang="en-US" dirty="0" smtClean="0"/>
              <a:t>Cannot use power-driven machinery</a:t>
            </a:r>
          </a:p>
          <a:p>
            <a:r>
              <a:rPr lang="en-US" dirty="0" smtClean="0"/>
              <a:t>During school:</a:t>
            </a:r>
          </a:p>
          <a:p>
            <a:pPr lvl="1"/>
            <a:r>
              <a:rPr lang="en-US" dirty="0" smtClean="0"/>
              <a:t>Cannot work during school hours</a:t>
            </a:r>
          </a:p>
          <a:p>
            <a:pPr lvl="1"/>
            <a:r>
              <a:rPr lang="en-US" dirty="0" smtClean="0"/>
              <a:t>Cannot work more than 18 hours/wk</a:t>
            </a:r>
          </a:p>
          <a:p>
            <a:pPr lvl="1"/>
            <a:r>
              <a:rPr lang="en-US" dirty="0" smtClean="0"/>
              <a:t>Cannot work more than 3 hours/day</a:t>
            </a:r>
          </a:p>
          <a:p>
            <a:pPr lvl="1"/>
            <a:r>
              <a:rPr lang="en-US" dirty="0" smtClean="0"/>
              <a:t>Hours restricted to 7 am to 7 pm</a:t>
            </a:r>
          </a:p>
          <a:p>
            <a:r>
              <a:rPr lang="en-US" dirty="0" smtClean="0"/>
              <a:t>During summer:</a:t>
            </a:r>
          </a:p>
          <a:p>
            <a:pPr lvl="1"/>
            <a:r>
              <a:rPr lang="en-US" dirty="0" smtClean="0"/>
              <a:t>Cannot work more than 40 hrs/wk</a:t>
            </a:r>
          </a:p>
          <a:p>
            <a:pPr lvl="1"/>
            <a:r>
              <a:rPr lang="en-US" dirty="0" smtClean="0"/>
              <a:t>Cannot work more than 8 hrs/day</a:t>
            </a:r>
          </a:p>
          <a:p>
            <a:pPr lvl="1"/>
            <a:r>
              <a:rPr lang="en-US" dirty="0" smtClean="0"/>
              <a:t>Hours restricted to 7 am to 9 pm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Federal limits on 16 &amp; 17 yr olds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Cannot work with hazardous materials</a:t>
            </a:r>
          </a:p>
          <a:p>
            <a:r>
              <a:rPr lang="en-US" dirty="0" smtClean="0"/>
              <a:t>Cannot operate motor vehicles</a:t>
            </a:r>
          </a:p>
          <a:p>
            <a:r>
              <a:rPr lang="en-US" dirty="0" smtClean="0"/>
              <a:t>Cannot work in most excavating or demolition jobs</a:t>
            </a:r>
          </a:p>
          <a:p>
            <a:r>
              <a:rPr lang="en-US" dirty="0" smtClean="0"/>
              <a:t>Cannot work in mines</a:t>
            </a:r>
          </a:p>
          <a:p>
            <a:r>
              <a:rPr lang="en-US" dirty="0" smtClean="0"/>
              <a:t>Cannot work in slaughterhouses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Volunteer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Adolescents who volunteer:</a:t>
            </a:r>
          </a:p>
          <a:p>
            <a:pPr lvl="1"/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 </a:t>
            </a:r>
          </a:p>
          <a:p>
            <a:pPr lvl="1"/>
            <a:r>
              <a:rPr lang="en-US" smtClean="0"/>
              <a:t> </a:t>
            </a:r>
            <a:endParaRPr lang="en-US" dirty="0" smtClean="0"/>
          </a:p>
          <a:p>
            <a:r>
              <a:rPr lang="en-US" dirty="0" smtClean="0"/>
              <a:t>Motivation can be individualistic as well as collectivistic</a:t>
            </a:r>
          </a:p>
          <a:p>
            <a:r>
              <a:rPr lang="en-US" dirty="0" smtClean="0"/>
              <a:t>Generally, there is a positive effect both current and longitudinally for adolescents who volunteer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adolescent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Before 1900</a:t>
            </a:r>
          </a:p>
          <a:p>
            <a:pPr lvl="1"/>
            <a:r>
              <a:rPr lang="en-US" dirty="0" smtClean="0"/>
              <a:t>Pre-industrialized</a:t>
            </a:r>
          </a:p>
          <a:p>
            <a:pPr lvl="2"/>
            <a:r>
              <a:rPr lang="en-US" dirty="0" smtClean="0"/>
              <a:t>Boys farmed in preparation to take over as adults</a:t>
            </a:r>
          </a:p>
          <a:p>
            <a:pPr lvl="2"/>
            <a:r>
              <a:rPr lang="en-US" dirty="0" smtClean="0"/>
              <a:t>Girls worked in the home and with domesticated animals</a:t>
            </a:r>
          </a:p>
          <a:p>
            <a:pPr lvl="1"/>
            <a:r>
              <a:rPr lang="en-US" dirty="0" smtClean="0"/>
              <a:t>Industrialization</a:t>
            </a:r>
          </a:p>
          <a:p>
            <a:pPr lvl="2"/>
            <a:r>
              <a:rPr lang="en-US" dirty="0" smtClean="0"/>
              <a:t>Factories, mines, and processing plants</a:t>
            </a:r>
          </a:p>
          <a:p>
            <a:pPr lvl="2"/>
            <a:r>
              <a:rPr lang="en-US" dirty="0" smtClean="0"/>
              <a:t>Higher amounts of injuries for adolescents</a:t>
            </a:r>
          </a:p>
          <a:p>
            <a:r>
              <a:rPr lang="en-US" dirty="0" smtClean="0"/>
              <a:t>20</a:t>
            </a:r>
            <a:r>
              <a:rPr lang="en-US" baseline="30000" dirty="0" smtClean="0"/>
              <a:t>th</a:t>
            </a:r>
            <a:r>
              <a:rPr lang="en-US" dirty="0" smtClean="0"/>
              <a:t> century</a:t>
            </a:r>
          </a:p>
          <a:p>
            <a:pPr lvl="1"/>
            <a:r>
              <a:rPr lang="en-US" dirty="0" smtClean="0"/>
              <a:t>More focus on reducing child labor</a:t>
            </a:r>
          </a:p>
          <a:p>
            <a:pPr lvl="1"/>
            <a:r>
              <a:rPr lang="en-US" dirty="0" smtClean="0"/>
              <a:t>Particularly after WW II, focus was on keeping adolescents in school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 and adolescent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Psychological functioning</a:t>
            </a:r>
          </a:p>
          <a:p>
            <a:pPr lvl="1"/>
            <a:r>
              <a:rPr lang="en-US" dirty="0" smtClean="0"/>
              <a:t>Adolescents that work &gt;10 hrs/wk:</a:t>
            </a:r>
          </a:p>
          <a:p>
            <a:pPr lvl="2"/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Work is not necessarily a bad thing:</a:t>
            </a:r>
          </a:p>
          <a:p>
            <a:pPr lvl="2"/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 </a:t>
            </a:r>
          </a:p>
          <a:p>
            <a:pPr lvl="1"/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 and adolescent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behavior</a:t>
            </a:r>
          </a:p>
          <a:p>
            <a:pPr lvl="1"/>
            <a:r>
              <a:rPr lang="en-US" dirty="0" smtClean="0"/>
              <a:t>Adolescents who work long hours may already be prone to substance abuse and the more hours they work, the more substances they are at risk of using</a:t>
            </a:r>
          </a:p>
          <a:p>
            <a:pPr lvl="1"/>
            <a:r>
              <a:rPr lang="en-US" dirty="0" smtClean="0"/>
              <a:t>Occupational deviance: acts committed in relations to the workplace, like stealing supplies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Pros and Cons of work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62000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0000"/>
                <a:gridCol w="2540000"/>
                <a:gridCol w="2540000"/>
              </a:tblGrid>
              <a:tr h="29339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Girls (%)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Boys (%)</a:t>
                      </a:r>
                      <a:endParaRPr lang="en-US" sz="1400" dirty="0"/>
                    </a:p>
                  </a:txBody>
                  <a:tcPr/>
                </a:tc>
              </a:tr>
              <a:tr h="29339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Benefits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</a:tr>
              <a:tr h="29339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Responsibility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80</a:t>
                      </a:r>
                      <a:endParaRPr lang="en-US" sz="1400" dirty="0"/>
                    </a:p>
                  </a:txBody>
                  <a:tcPr/>
                </a:tc>
              </a:tr>
              <a:tr h="29339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Money</a:t>
                      </a:r>
                      <a:r>
                        <a:rPr lang="en-US" sz="1400" baseline="0" dirty="0" smtClean="0"/>
                        <a:t> management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57</a:t>
                      </a:r>
                      <a:endParaRPr lang="en-US" sz="1400" dirty="0"/>
                    </a:p>
                  </a:txBody>
                  <a:tcPr/>
                </a:tc>
              </a:tr>
              <a:tr h="29339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Learned social skills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78</a:t>
                      </a:r>
                      <a:endParaRPr lang="en-US" sz="1400" dirty="0"/>
                    </a:p>
                  </a:txBody>
                  <a:tcPr/>
                </a:tc>
              </a:tr>
              <a:tr h="29339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Work experience/skill develop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42</a:t>
                      </a:r>
                      <a:endParaRPr lang="en-US" sz="1400" dirty="0"/>
                    </a:p>
                  </a:txBody>
                  <a:tcPr/>
                </a:tc>
              </a:tr>
              <a:tr h="29339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Work ethics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68</a:t>
                      </a:r>
                      <a:endParaRPr lang="en-US" sz="1400" dirty="0"/>
                    </a:p>
                  </a:txBody>
                  <a:tcPr/>
                </a:tc>
              </a:tr>
              <a:tr h="29339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Independence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78</a:t>
                      </a:r>
                      <a:endParaRPr lang="en-US" sz="1400" dirty="0"/>
                    </a:p>
                  </a:txBody>
                  <a:tcPr/>
                </a:tc>
              </a:tr>
              <a:tr h="29339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Time management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75</a:t>
                      </a:r>
                      <a:endParaRPr lang="en-US" sz="1400" dirty="0"/>
                    </a:p>
                  </a:txBody>
                  <a:tcPr/>
                </a:tc>
              </a:tr>
              <a:tr h="29339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Learned about life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29</a:t>
                      </a:r>
                      <a:endParaRPr lang="en-US" sz="1400" dirty="0"/>
                    </a:p>
                  </a:txBody>
                  <a:tcPr/>
                </a:tc>
              </a:tr>
              <a:tr h="29339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Problems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29339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Less leisure time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49</a:t>
                      </a:r>
                      <a:endParaRPr lang="en-US" sz="1400" dirty="0"/>
                    </a:p>
                  </a:txBody>
                  <a:tcPr/>
                </a:tc>
              </a:tr>
              <a:tr h="29339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Lower grades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25</a:t>
                      </a:r>
                      <a:endParaRPr lang="en-US" sz="1400" dirty="0"/>
                    </a:p>
                  </a:txBody>
                  <a:tcPr/>
                </a:tc>
              </a:tr>
              <a:tr h="29339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Less time for homework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49</a:t>
                      </a:r>
                      <a:endParaRPr lang="en-US" sz="1400" dirty="0"/>
                    </a:p>
                  </a:txBody>
                  <a:tcPr/>
                </a:tc>
              </a:tr>
              <a:tr h="29339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Think about work during class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/>
                </a:tc>
              </a:tr>
              <a:tr h="29339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Fatigue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45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Occupational choice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Development of occupational goals</a:t>
            </a:r>
          </a:p>
          <a:p>
            <a:pPr lvl="1"/>
            <a:r>
              <a:rPr lang="en-US" dirty="0" smtClean="0"/>
              <a:t>Crystallization (14-18 yrs): </a:t>
            </a:r>
          </a:p>
          <a:p>
            <a:pPr lvl="1"/>
            <a:r>
              <a:rPr lang="en-US" dirty="0" smtClean="0"/>
              <a:t>Specification (18-21):</a:t>
            </a:r>
          </a:p>
          <a:p>
            <a:pPr lvl="1"/>
            <a:r>
              <a:rPr lang="en-US" dirty="0" smtClean="0"/>
              <a:t>Implementation (21-24):</a:t>
            </a:r>
          </a:p>
          <a:p>
            <a:pPr lvl="1"/>
            <a:r>
              <a:rPr lang="en-US" dirty="0" smtClean="0"/>
              <a:t>Stabilization (25-35):</a:t>
            </a:r>
          </a:p>
          <a:p>
            <a:pPr lvl="1"/>
            <a:r>
              <a:rPr lang="en-US" dirty="0" smtClean="0"/>
              <a:t>Consolidation (35- ):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Occupational choice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Compromise with Reality Therapy</a:t>
            </a:r>
          </a:p>
          <a:p>
            <a:pPr lvl="1"/>
            <a:r>
              <a:rPr lang="en-US" dirty="0" smtClean="0"/>
              <a:t>Fantasy stage</a:t>
            </a:r>
          </a:p>
          <a:p>
            <a:pPr lvl="1"/>
            <a:r>
              <a:rPr lang="en-US" dirty="0" smtClean="0"/>
              <a:t>Tentative stage</a:t>
            </a:r>
          </a:p>
          <a:p>
            <a:pPr lvl="1"/>
            <a:r>
              <a:rPr lang="en-US" dirty="0" smtClean="0"/>
              <a:t>Realistic stage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Influences on occupational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Personality characteristics (John Holland)</a:t>
            </a:r>
          </a:p>
          <a:p>
            <a:pPr lvl="1"/>
            <a:r>
              <a:rPr lang="en-US" dirty="0" smtClean="0"/>
              <a:t>Realistic</a:t>
            </a:r>
          </a:p>
          <a:p>
            <a:pPr lvl="1"/>
            <a:r>
              <a:rPr lang="en-US" dirty="0" smtClean="0"/>
              <a:t>Intellectual</a:t>
            </a:r>
          </a:p>
          <a:p>
            <a:pPr lvl="1"/>
            <a:r>
              <a:rPr lang="en-US" dirty="0" smtClean="0"/>
              <a:t>Social</a:t>
            </a:r>
          </a:p>
          <a:p>
            <a:pPr lvl="1"/>
            <a:r>
              <a:rPr lang="en-US" dirty="0" smtClean="0"/>
              <a:t>Conventional</a:t>
            </a:r>
          </a:p>
          <a:p>
            <a:pPr lvl="1"/>
            <a:r>
              <a:rPr lang="en-US" dirty="0" smtClean="0"/>
              <a:t>Enterprising</a:t>
            </a:r>
          </a:p>
          <a:p>
            <a:pPr lvl="1"/>
            <a:r>
              <a:rPr lang="en-US" dirty="0" smtClean="0"/>
              <a:t>Artistic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influences on occupational choice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Intelligence</a:t>
            </a:r>
          </a:p>
          <a:p>
            <a:r>
              <a:rPr lang="en-US" dirty="0" smtClean="0"/>
              <a:t>Aptitudes and special abilities</a:t>
            </a:r>
          </a:p>
          <a:p>
            <a:r>
              <a:rPr lang="en-US" dirty="0" smtClean="0"/>
              <a:t>Interests</a:t>
            </a:r>
          </a:p>
          <a:p>
            <a:r>
              <a:rPr lang="en-US" dirty="0" smtClean="0"/>
              <a:t>Job opportunities</a:t>
            </a:r>
          </a:p>
          <a:p>
            <a:r>
              <a:rPr lang="en-US" dirty="0" smtClean="0"/>
              <a:t>Salary</a:t>
            </a:r>
          </a:p>
          <a:p>
            <a:r>
              <a:rPr lang="en-US" dirty="0" smtClean="0"/>
              <a:t>Prestige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PARTLISTDEFAULT" val="1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2.0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2830136"/>
  <p:tag name="USESCHEMECOLORS" val="True"/>
  <p:tag name="GRIDROTATIONINTERVAL" val="2"/>
  <p:tag name="CHARTCOLORS" val="0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INCLUDENONRESPONDERS" val="Fals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RESETCHARTS" val="True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MULTIRESPDIVISOR" val="1"/>
  <p:tag name="SAVECSVWITHSESSION" val="True"/>
  <p:tag name="DISPLAYNAME" val="True"/>
  <p:tag name="PRRESPONSE7" val="4"/>
  <p:tag name="POLLINGCYCLE" val="2"/>
  <p:tag name="STDCHART" val="1"/>
  <p:tag name="RESPTABLESTYLE" val="-1"/>
  <p:tag name="CUSTOMCELLBACKCOLOR1" val="-657956"/>
  <p:tag name="PRRESPONSE4" val="7"/>
  <p:tag name="ADVANCEDSETTINGSVIEW" val="False"/>
  <p:tag name="DELIMITERS" val="3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457</TotalTime>
  <Words>422</Words>
  <Application>Microsoft Office PowerPoint</Application>
  <PresentationFormat>On-screen Show (4:3)</PresentationFormat>
  <Paragraphs>123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Contemporary Adolescence</vt:lpstr>
      <vt:lpstr>History of adolescent work</vt:lpstr>
      <vt:lpstr>Work and adolescent development</vt:lpstr>
      <vt:lpstr>Work and adolescent development</vt:lpstr>
      <vt:lpstr>Pros and Cons of work</vt:lpstr>
      <vt:lpstr>Occupational choice</vt:lpstr>
      <vt:lpstr>Occupational choice</vt:lpstr>
      <vt:lpstr>Influences on occupational goals</vt:lpstr>
      <vt:lpstr>Other influences on occupational choice</vt:lpstr>
      <vt:lpstr>Federal limits on 14 &amp; 15 yr olds</vt:lpstr>
      <vt:lpstr>Federal limits on 16 &amp; 17 yr olds</vt:lpstr>
      <vt:lpstr>Volunteer work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Contemporary Adolescence</dc:title>
  <dc:creator>Trent Parker</dc:creator>
  <cp:lastModifiedBy>Trent Parker</cp:lastModifiedBy>
  <cp:revision>14</cp:revision>
  <dcterms:created xsi:type="dcterms:W3CDTF">2010-04-05T12:45:32Z</dcterms:created>
  <dcterms:modified xsi:type="dcterms:W3CDTF">2011-02-15T21:41:50Z</dcterms:modified>
</cp:coreProperties>
</file>