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246CAE0-68AC-4185-9C08-DBF98B15D1F1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C4BD37B-61F4-4E88-8DA2-FFBA7DD671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6CAE0-68AC-4185-9C08-DBF98B15D1F1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4BD37B-61F4-4E88-8DA2-FFBA7DD67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6CAE0-68AC-4185-9C08-DBF98B15D1F1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4BD37B-61F4-4E88-8DA2-FFBA7DD67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246CAE0-68AC-4185-9C08-DBF98B15D1F1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BD37B-61F4-4E88-8DA2-FFBA7DD67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6CAE0-68AC-4185-9C08-DBF98B15D1F1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4BD37B-61F4-4E88-8DA2-FFBA7DD67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246CAE0-68AC-4185-9C08-DBF98B15D1F1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C4BD37B-61F4-4E88-8DA2-FFBA7DD671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6CAE0-68AC-4185-9C08-DBF98B15D1F1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C4BD37B-61F4-4E88-8DA2-FFBA7DD671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6CAE0-68AC-4185-9C08-DBF98B15D1F1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C4BD37B-61F4-4E88-8DA2-FFBA7DD67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6CAE0-68AC-4185-9C08-DBF98B15D1F1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4BD37B-61F4-4E88-8DA2-FFBA7DD671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6CAE0-68AC-4185-9C08-DBF98B15D1F1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4BD37B-61F4-4E88-8DA2-FFBA7DD671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246CAE0-68AC-4185-9C08-DBF98B15D1F1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C4BD37B-61F4-4E88-8DA2-FFBA7DD671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246CAE0-68AC-4185-9C08-DBF98B15D1F1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C4BD37B-61F4-4E88-8DA2-FFBA7DD671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246CAE0-68AC-4185-9C08-DBF98B15D1F1}" type="datetimeFigureOut">
              <a:rPr lang="en-US" smtClean="0"/>
              <a:pPr/>
              <a:t>4/14/2010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C4BD37B-61F4-4E88-8DA2-FFBA7DD671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Contemporary Adolescence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Adolescent Alienation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Externalizing problems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Delinquency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kinds of criminal acts:</a:t>
            </a:r>
          </a:p>
          <a:p>
            <a:pPr lvl="1"/>
            <a:r>
              <a:rPr lang="en-US" dirty="0" smtClean="0"/>
              <a:t>Status offenses: violations of the law because they are committed by juveniles</a:t>
            </a:r>
          </a:p>
          <a:p>
            <a:pPr lvl="1"/>
            <a:r>
              <a:rPr lang="en-US" dirty="0" smtClean="0"/>
              <a:t>Index crimes: serious crimes</a:t>
            </a:r>
          </a:p>
          <a:p>
            <a:pPr lvl="2"/>
            <a:r>
              <a:rPr lang="en-US" dirty="0" smtClean="0"/>
              <a:t>Property crimes: robbery, theft, arson</a:t>
            </a:r>
          </a:p>
          <a:p>
            <a:pPr lvl="2"/>
            <a:r>
              <a:rPr lang="en-US" dirty="0" smtClean="0"/>
              <a:t>Violent crimes: rape, assault, murder</a:t>
            </a:r>
          </a:p>
          <a:p>
            <a:pPr lvl="1"/>
            <a:r>
              <a:rPr lang="en-US" dirty="0" err="1" smtClean="0"/>
              <a:t>Nonindex</a:t>
            </a:r>
            <a:r>
              <a:rPr lang="en-US" dirty="0" smtClean="0"/>
              <a:t> crimes: less serious offenses like illegal gambling and disorderly conduct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Externalizing problems:</a:t>
            </a:r>
            <a:br>
              <a:rPr lang="en-US" dirty="0" smtClean="0"/>
            </a:br>
            <a:r>
              <a:rPr lang="en-US" dirty="0" smtClean="0"/>
              <a:t>Delinquency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types of delinquency</a:t>
            </a:r>
          </a:p>
          <a:p>
            <a:pPr lvl="1"/>
            <a:r>
              <a:rPr lang="en-US" dirty="0" smtClean="0"/>
              <a:t>Life-course persistent delinquents: show a pattern of problems from birth onward</a:t>
            </a:r>
          </a:p>
          <a:p>
            <a:pPr lvl="1"/>
            <a:r>
              <a:rPr lang="en-US" dirty="0" smtClean="0"/>
              <a:t>Adolescence-limited delinquents: no problems in infancy, childhood, or adulthood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Externalizing problems:</a:t>
            </a:r>
            <a:br>
              <a:rPr lang="en-US" dirty="0" smtClean="0"/>
            </a:br>
            <a:r>
              <a:rPr lang="en-US" dirty="0" smtClean="0"/>
              <a:t>Delinquency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Interventions:</a:t>
            </a:r>
          </a:p>
          <a:p>
            <a:pPr lvl="1"/>
            <a:r>
              <a:rPr lang="en-US" dirty="0" smtClean="0"/>
              <a:t>Individual therapy</a:t>
            </a:r>
          </a:p>
          <a:p>
            <a:pPr lvl="1"/>
            <a:r>
              <a:rPr lang="en-US" dirty="0" smtClean="0"/>
              <a:t>Group therapy</a:t>
            </a:r>
          </a:p>
          <a:p>
            <a:pPr lvl="1"/>
            <a:r>
              <a:rPr lang="en-US" dirty="0" smtClean="0"/>
              <a:t>Vocational training</a:t>
            </a:r>
          </a:p>
          <a:p>
            <a:pPr lvl="1"/>
            <a:r>
              <a:rPr lang="en-US" dirty="0" smtClean="0"/>
              <a:t>“Outward Bound” programs</a:t>
            </a:r>
          </a:p>
          <a:p>
            <a:pPr lvl="1"/>
            <a:r>
              <a:rPr lang="en-US" dirty="0" smtClean="0"/>
              <a:t>Scared Straight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Externalizing problems:</a:t>
            </a:r>
            <a:br>
              <a:rPr lang="en-US" dirty="0" smtClean="0"/>
            </a:br>
            <a:r>
              <a:rPr lang="en-US" dirty="0" smtClean="0"/>
              <a:t>Delinquency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Problems with interventions:</a:t>
            </a:r>
          </a:p>
          <a:p>
            <a:pPr lvl="1"/>
            <a:r>
              <a:rPr lang="en-US" dirty="0" smtClean="0"/>
              <a:t>Delinquents rarely welcome the opportunity to participate in them</a:t>
            </a:r>
          </a:p>
          <a:p>
            <a:pPr lvl="1"/>
            <a:r>
              <a:rPr lang="en-US" dirty="0" smtClean="0"/>
              <a:t>Programs take place in adolescence, after a pattern has already developed</a:t>
            </a:r>
          </a:p>
          <a:p>
            <a:r>
              <a:rPr lang="en-US" dirty="0" smtClean="0"/>
              <a:t>Programs that do work:</a:t>
            </a:r>
          </a:p>
          <a:p>
            <a:pPr lvl="1"/>
            <a:r>
              <a:rPr lang="en-US" dirty="0" err="1" smtClean="0"/>
              <a:t>Multisystemic</a:t>
            </a:r>
            <a:r>
              <a:rPr lang="en-US" dirty="0" smtClean="0"/>
              <a:t> approach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Externalizing problems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Running away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types of runaways</a:t>
            </a:r>
          </a:p>
          <a:p>
            <a:pPr lvl="1"/>
            <a:r>
              <a:rPr lang="en-US" dirty="0" smtClean="0"/>
              <a:t>Intent runaways: those that intend to leave for a long time</a:t>
            </a:r>
          </a:p>
          <a:p>
            <a:pPr lvl="1"/>
            <a:r>
              <a:rPr lang="en-US" dirty="0" smtClean="0"/>
              <a:t>Transient runaways: those that intend to be gone for a limited amount of time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adolescents join gangs</a:t>
            </a:r>
          </a:p>
          <a:p>
            <a:pPr lvl="1"/>
            <a:r>
              <a:rPr lang="en-US" dirty="0" smtClean="0"/>
              <a:t>Low self-esteem</a:t>
            </a:r>
          </a:p>
          <a:p>
            <a:pPr lvl="1"/>
            <a:r>
              <a:rPr lang="en-US" dirty="0" smtClean="0"/>
              <a:t>Poor relationships with parents</a:t>
            </a:r>
          </a:p>
          <a:p>
            <a:pPr lvl="1"/>
            <a:r>
              <a:rPr lang="en-US" smtClean="0"/>
              <a:t>Unresolved ethnic identities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types of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Internalizing problems</a:t>
            </a:r>
          </a:p>
          <a:p>
            <a:pPr lvl="1"/>
            <a:r>
              <a:rPr lang="en-US" dirty="0" smtClean="0"/>
              <a:t>Over-controlled: families that exercise tight psychological control</a:t>
            </a:r>
          </a:p>
          <a:p>
            <a:pPr lvl="1"/>
            <a:r>
              <a:rPr lang="en-US" dirty="0" smtClean="0"/>
              <a:t>Often experience distress</a:t>
            </a:r>
          </a:p>
          <a:p>
            <a:r>
              <a:rPr lang="en-US" dirty="0" smtClean="0"/>
              <a:t>Externalizing problems</a:t>
            </a:r>
          </a:p>
          <a:p>
            <a:pPr lvl="1"/>
            <a:r>
              <a:rPr lang="en-US" dirty="0" smtClean="0"/>
              <a:t>Under-controlled: families where parental monitoring and control is lacking</a:t>
            </a:r>
          </a:p>
          <a:p>
            <a:pPr lvl="1"/>
            <a:r>
              <a:rPr lang="en-US" dirty="0" smtClean="0"/>
              <a:t>Often do not experience distress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Internalizing problems: Depression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Major depressive disorder:</a:t>
            </a:r>
          </a:p>
          <a:p>
            <a:pPr lvl="1"/>
            <a:r>
              <a:rPr lang="en-US" dirty="0" smtClean="0"/>
              <a:t>Depressed or irritable mood for most of the day, nearly every day</a:t>
            </a:r>
          </a:p>
          <a:p>
            <a:pPr lvl="1"/>
            <a:r>
              <a:rPr lang="en-US" dirty="0" smtClean="0"/>
              <a:t>Reduced interest or pleasure in all or almost all activities</a:t>
            </a:r>
          </a:p>
          <a:p>
            <a:pPr lvl="1"/>
            <a:r>
              <a:rPr lang="en-US" dirty="0" smtClean="0"/>
              <a:t>Significant weight loss or gain; decrease in appetite</a:t>
            </a:r>
          </a:p>
          <a:p>
            <a:pPr lvl="1"/>
            <a:r>
              <a:rPr lang="en-US" dirty="0" smtClean="0"/>
              <a:t>Insomnia or oversleeping</a:t>
            </a:r>
          </a:p>
          <a:p>
            <a:pPr lvl="1"/>
            <a:r>
              <a:rPr lang="en-US" dirty="0" smtClean="0"/>
              <a:t>Psychomotor agitation or retardation</a:t>
            </a:r>
          </a:p>
          <a:p>
            <a:pPr lvl="1"/>
            <a:r>
              <a:rPr lang="en-US" dirty="0" smtClean="0"/>
              <a:t>Low energy or fatigue</a:t>
            </a:r>
          </a:p>
          <a:p>
            <a:pPr lvl="1"/>
            <a:r>
              <a:rPr lang="en-US" dirty="0" smtClean="0"/>
              <a:t>Feelings of worthlessness or inappropriate guilt</a:t>
            </a:r>
          </a:p>
          <a:p>
            <a:pPr lvl="1"/>
            <a:r>
              <a:rPr lang="en-US" dirty="0" smtClean="0"/>
              <a:t>Diminished ability to think or concentrate</a:t>
            </a:r>
          </a:p>
          <a:p>
            <a:pPr lvl="1"/>
            <a:r>
              <a:rPr lang="en-US" dirty="0" smtClean="0"/>
              <a:t>Recurrent thoughts of death or suicide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Internalizing problems: Depression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Adolescents have higher rates of depressed mood than adults or children</a:t>
            </a:r>
          </a:p>
          <a:p>
            <a:r>
              <a:rPr lang="en-US" dirty="0" smtClean="0"/>
              <a:t>Episodes of depressed mood before adolescence are relatively rare</a:t>
            </a:r>
          </a:p>
          <a:p>
            <a:r>
              <a:rPr lang="en-US" dirty="0" smtClean="0"/>
              <a:t>Rates of depressed mood rise steeply from age 10 to about 15-17, then decline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Internalizing problems: Depression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Treatments:</a:t>
            </a:r>
          </a:p>
          <a:p>
            <a:pPr lvl="1"/>
            <a:r>
              <a:rPr lang="en-US" dirty="0" smtClean="0"/>
              <a:t>Medication</a:t>
            </a:r>
          </a:p>
          <a:p>
            <a:pPr lvl="1"/>
            <a:r>
              <a:rPr lang="en-US" dirty="0" smtClean="0"/>
              <a:t>Psychotherapy</a:t>
            </a:r>
          </a:p>
          <a:p>
            <a:pPr lvl="2"/>
            <a:r>
              <a:rPr lang="en-US" dirty="0" smtClean="0"/>
              <a:t>Different models of therapy</a:t>
            </a:r>
          </a:p>
          <a:p>
            <a:pPr lvl="2"/>
            <a:r>
              <a:rPr lang="en-US" dirty="0" smtClean="0"/>
              <a:t>Self-acceptance</a:t>
            </a:r>
          </a:p>
          <a:p>
            <a:pPr lvl="2"/>
            <a:r>
              <a:rPr lang="en-US" dirty="0" smtClean="0"/>
              <a:t>Self-esteem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Suicide is the third leading cause of death for adolescents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1026" name="Chart" r:id="rId5" imgW="4572000" imgH="514350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6280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spcBef>
                <a:spcPct val="20000"/>
              </a:spcBef>
              <a:buFont typeface="Wingdings 2"/>
              <a:buAutoNum type="arabicPeriod"/>
            </a:pPr>
            <a:r>
              <a:rPr lang="en-US" dirty="0" smtClean="0"/>
              <a:t>No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Internalizing problems: </a:t>
            </a:r>
            <a:br>
              <a:rPr lang="en-US" dirty="0" smtClean="0"/>
            </a:br>
            <a:r>
              <a:rPr lang="en-US" dirty="0" smtClean="0"/>
              <a:t>Suicide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Suicide attempts are usually preceded by symptoms of depression</a:t>
            </a:r>
          </a:p>
          <a:p>
            <a:pPr lvl="1"/>
            <a:r>
              <a:rPr lang="en-US" dirty="0" smtClean="0"/>
              <a:t>But usually happen when symptoms are going away</a:t>
            </a:r>
          </a:p>
          <a:p>
            <a:r>
              <a:rPr lang="en-US" dirty="0" smtClean="0"/>
              <a:t>Risk factors:</a:t>
            </a:r>
          </a:p>
          <a:p>
            <a:pPr lvl="1"/>
            <a:r>
              <a:rPr lang="en-US" dirty="0" smtClean="0"/>
              <a:t>Family problems</a:t>
            </a:r>
          </a:p>
          <a:p>
            <a:pPr lvl="1"/>
            <a:r>
              <a:rPr lang="en-US" dirty="0" smtClean="0"/>
              <a:t>Relationship problems</a:t>
            </a:r>
          </a:p>
          <a:p>
            <a:pPr lvl="1"/>
            <a:r>
              <a:rPr lang="en-US" dirty="0" smtClean="0"/>
              <a:t>External factors: school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Internalizing problems: </a:t>
            </a:r>
            <a:br>
              <a:rPr lang="en-US" dirty="0" smtClean="0"/>
            </a:br>
            <a:r>
              <a:rPr lang="en-US" dirty="0" smtClean="0"/>
              <a:t>Suicide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groups:</a:t>
            </a:r>
          </a:p>
          <a:p>
            <a:pPr lvl="1"/>
            <a:r>
              <a:rPr lang="en-US" dirty="0" smtClean="0"/>
              <a:t>Experiencing years of problems with family, peers and teachers</a:t>
            </a:r>
          </a:p>
          <a:p>
            <a:pPr lvl="1"/>
            <a:r>
              <a:rPr lang="en-US" dirty="0" smtClean="0"/>
              <a:t>Struggle with mental illness such as depression or bipolar</a:t>
            </a:r>
          </a:p>
          <a:p>
            <a:pPr lvl="1"/>
            <a:r>
              <a:rPr lang="en-US" dirty="0" smtClean="0"/>
              <a:t>Previously functioning well, but experience an acute crisis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Externalizing problems: </a:t>
            </a:r>
            <a:br>
              <a:rPr lang="en-US" dirty="0" smtClean="0"/>
            </a:br>
            <a:r>
              <a:rPr lang="en-US" dirty="0" smtClean="0"/>
              <a:t>Risky Driving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Inexperience is one contributing factor to accidents</a:t>
            </a:r>
          </a:p>
          <a:p>
            <a:r>
              <a:rPr lang="en-US" dirty="0" smtClean="0"/>
              <a:t>Risk taking is also a major factor</a:t>
            </a:r>
          </a:p>
          <a:p>
            <a:r>
              <a:rPr lang="en-US" dirty="0" smtClean="0"/>
              <a:t>Solutions:</a:t>
            </a:r>
          </a:p>
          <a:p>
            <a:pPr lvl="1"/>
            <a:r>
              <a:rPr lang="en-US" dirty="0" smtClean="0"/>
              <a:t>Parental involvement and monitoring</a:t>
            </a:r>
          </a:p>
          <a:p>
            <a:pPr lvl="1"/>
            <a:r>
              <a:rPr lang="en-US" dirty="0" smtClean="0"/>
              <a:t>Drivers </a:t>
            </a:r>
            <a:r>
              <a:rPr lang="en-US" dirty="0" err="1" smtClean="0"/>
              <a:t>ed</a:t>
            </a:r>
            <a:r>
              <a:rPr lang="en-US" dirty="0" smtClean="0"/>
              <a:t> vs. Graduated driver licensing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1D689DFA10E4CC683CF3F043FF5EC34"/>
  <p:tag name="SLIDEID" val="51D689DFA10E4CC683CF3F043FF5EC34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AUTOADVANCE" val="False"/>
  <p:tag name="DELIMITERS" val="3.1"/>
  <p:tag name="VALUEFORMAT" val="0%"/>
  <p:tag name="QUESTIONALIAS" val="Suicide is the third leading cause of death for adolescents"/>
  <p:tag name="ANSWERSALIAS" val="Yes|smicln|No"/>
  <p:tag name="VALUES" val="No Value|smicln|No Valu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6"/>
  <p:tag name="FONTSIZE" val="32"/>
  <p:tag name="BULLETTYPE" val="ppBulletArabicPeriod"/>
  <p:tag name="ANSWERTEXT" val="Yes&#10;No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64</TotalTime>
  <Words>454</Words>
  <Application>Microsoft Office PowerPoint</Application>
  <PresentationFormat>On-screen Show (4:3)</PresentationFormat>
  <Paragraphs>85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Foundry</vt:lpstr>
      <vt:lpstr>Chart</vt:lpstr>
      <vt:lpstr>Contemporary Adolescence</vt:lpstr>
      <vt:lpstr>Two types of problems</vt:lpstr>
      <vt:lpstr>Internalizing problems: Depression</vt:lpstr>
      <vt:lpstr>Internalizing problems: Depression</vt:lpstr>
      <vt:lpstr>Internalizing problems: Depression</vt:lpstr>
      <vt:lpstr>Suicide is the third leading cause of death for adolescents</vt:lpstr>
      <vt:lpstr>Internalizing problems:  Suicide</vt:lpstr>
      <vt:lpstr>Internalizing problems:  Suicide</vt:lpstr>
      <vt:lpstr>Externalizing problems:  Risky Driving</vt:lpstr>
      <vt:lpstr>Externalizing problems: Delinquency</vt:lpstr>
      <vt:lpstr>Externalizing problems: Delinquency</vt:lpstr>
      <vt:lpstr>Externalizing problems: Delinquency</vt:lpstr>
      <vt:lpstr>Externalizing problems: Delinquency</vt:lpstr>
      <vt:lpstr>Externalizing problems: Running away</vt:lpstr>
      <vt:lpstr>Gangs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Adolescence</dc:title>
  <dc:creator>Trent Parker</dc:creator>
  <cp:lastModifiedBy>Trent Parker</cp:lastModifiedBy>
  <cp:revision>9</cp:revision>
  <dcterms:created xsi:type="dcterms:W3CDTF">2010-04-13T12:08:13Z</dcterms:created>
  <dcterms:modified xsi:type="dcterms:W3CDTF">2010-04-14T13:44:27Z</dcterms:modified>
</cp:coreProperties>
</file>