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62D1D5F-B513-4FED-8C06-B5CB8AEA1F26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C06BFE0-CFFC-40F0-84B3-486B8A4C0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15</a:t>
            </a:r>
            <a:endParaRPr lang="en-US" dirty="0" smtClean="0"/>
          </a:p>
          <a:p>
            <a:r>
              <a:rPr lang="en-US" dirty="0" smtClean="0"/>
              <a:t>Substance Abuse, Addiction, and Dependency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Enhance protective factors</a:t>
            </a:r>
          </a:p>
          <a:p>
            <a:r>
              <a:rPr lang="en-US" dirty="0" smtClean="0"/>
              <a:t>Decrease risk factors</a:t>
            </a:r>
          </a:p>
          <a:p>
            <a:r>
              <a:rPr lang="en-US" dirty="0" smtClean="0"/>
              <a:t>Address all forms of substance abuse</a:t>
            </a:r>
          </a:p>
          <a:p>
            <a:r>
              <a:rPr lang="en-US" dirty="0" smtClean="0"/>
              <a:t>Focus on local community</a:t>
            </a:r>
          </a:p>
          <a:p>
            <a:r>
              <a:rPr lang="en-US" dirty="0" smtClean="0"/>
              <a:t>Targeted to needs of audience</a:t>
            </a:r>
          </a:p>
          <a:p>
            <a:r>
              <a:rPr lang="en-US" dirty="0" smtClean="0"/>
              <a:t>Positive effect on parenting issues</a:t>
            </a:r>
          </a:p>
          <a:p>
            <a:r>
              <a:rPr lang="en-US" dirty="0" smtClean="0"/>
              <a:t>Begin early</a:t>
            </a:r>
          </a:p>
          <a:p>
            <a:r>
              <a:rPr lang="en-US" dirty="0" smtClean="0"/>
              <a:t>Social skills</a:t>
            </a:r>
          </a:p>
          <a:p>
            <a:r>
              <a:rPr lang="en-US" dirty="0" smtClean="0"/>
              <a:t>Increase academic success</a:t>
            </a:r>
          </a:p>
          <a:p>
            <a:r>
              <a:rPr lang="en-US" dirty="0" smtClean="0"/>
              <a:t>Long-term</a:t>
            </a:r>
          </a:p>
          <a:p>
            <a:r>
              <a:rPr lang="en-US" dirty="0" smtClean="0"/>
              <a:t>Teacher training component</a:t>
            </a:r>
          </a:p>
          <a:p>
            <a:r>
              <a:rPr lang="en-US" dirty="0" smtClean="0"/>
              <a:t>Use interactive techniques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12-step program</a:t>
            </a:r>
          </a:p>
          <a:p>
            <a:r>
              <a:rPr lang="en-US" dirty="0" smtClean="0"/>
              <a:t>Behavioral therapy</a:t>
            </a:r>
          </a:p>
          <a:p>
            <a:r>
              <a:rPr lang="en-US" dirty="0" smtClean="0"/>
              <a:t>Counseling, medical care, psychiatric treatment</a:t>
            </a:r>
          </a:p>
          <a:p>
            <a:r>
              <a:rPr lang="en-US" dirty="0" smtClean="0"/>
              <a:t>Family therapy</a:t>
            </a:r>
          </a:p>
          <a:p>
            <a:r>
              <a:rPr lang="en-US" dirty="0" smtClean="0"/>
              <a:t>Community Treatment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Smoking: reasons for continuing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Relief of tension</a:t>
            </a:r>
          </a:p>
          <a:p>
            <a:r>
              <a:rPr lang="en-US" dirty="0" smtClean="0"/>
              <a:t>Development of a habit</a:t>
            </a:r>
          </a:p>
          <a:p>
            <a:r>
              <a:rPr lang="en-US" dirty="0" smtClean="0"/>
              <a:t>Sociability and pleasure</a:t>
            </a:r>
          </a:p>
          <a:p>
            <a:r>
              <a:rPr lang="en-US" dirty="0" smtClean="0"/>
              <a:t>Social coping</a:t>
            </a:r>
          </a:p>
          <a:p>
            <a:r>
              <a:rPr lang="en-US" dirty="0" smtClean="0"/>
              <a:t>Physical addiction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of substance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Drinking beer and wine</a:t>
            </a:r>
          </a:p>
          <a:p>
            <a:r>
              <a:rPr lang="en-US" dirty="0" smtClean="0"/>
              <a:t>Smoking cigarettes and drinking hard liquor</a:t>
            </a:r>
          </a:p>
          <a:p>
            <a:r>
              <a:rPr lang="en-US" dirty="0" smtClean="0"/>
              <a:t>Smoking marijuana</a:t>
            </a:r>
          </a:p>
          <a:p>
            <a:r>
              <a:rPr lang="en-US" dirty="0" smtClean="0"/>
              <a:t>Using “hard” drugs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and intensity of drug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Experimental</a:t>
            </a:r>
          </a:p>
          <a:p>
            <a:r>
              <a:rPr lang="en-US" dirty="0" smtClean="0"/>
              <a:t>Social-recreational</a:t>
            </a:r>
          </a:p>
          <a:p>
            <a:r>
              <a:rPr lang="en-US" dirty="0" smtClean="0"/>
              <a:t>Circumstantial-situational</a:t>
            </a:r>
          </a:p>
          <a:p>
            <a:r>
              <a:rPr lang="en-US" dirty="0" smtClean="0"/>
              <a:t>Intensified drug use</a:t>
            </a:r>
          </a:p>
          <a:p>
            <a:r>
              <a:rPr lang="en-US" dirty="0" smtClean="0"/>
              <a:t>Compulsive drug use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Narcotics</a:t>
            </a:r>
          </a:p>
          <a:p>
            <a:pPr lvl="1"/>
            <a:r>
              <a:rPr lang="en-US" dirty="0" smtClean="0"/>
              <a:t>Morphine, heroin, codeine</a:t>
            </a:r>
          </a:p>
          <a:p>
            <a:pPr lvl="2"/>
            <a:r>
              <a:rPr lang="en-US" dirty="0" smtClean="0"/>
              <a:t>Most physically addictive</a:t>
            </a:r>
          </a:p>
          <a:p>
            <a:pPr lvl="2"/>
            <a:r>
              <a:rPr lang="en-US" dirty="0" smtClean="0"/>
              <a:t>Withdrawal symptoms:</a:t>
            </a:r>
          </a:p>
          <a:p>
            <a:pPr lvl="3"/>
            <a:r>
              <a:rPr lang="en-US" dirty="0" smtClean="0"/>
              <a:t>Running eyes/nose, yawning, sweating, pupils dilated, goose bumps; cramps, muscle spasms, vomiting, diarrhea</a:t>
            </a:r>
          </a:p>
          <a:p>
            <a:pPr lvl="2"/>
            <a:r>
              <a:rPr lang="en-US" dirty="0" smtClean="0"/>
              <a:t>Methadone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Stimulants</a:t>
            </a:r>
          </a:p>
          <a:p>
            <a:pPr lvl="1"/>
            <a:r>
              <a:rPr lang="en-US" dirty="0" smtClean="0"/>
              <a:t>Increase amount of </a:t>
            </a:r>
            <a:r>
              <a:rPr lang="en-US" dirty="0" err="1" smtClean="0"/>
              <a:t>norepinephrine</a:t>
            </a:r>
            <a:r>
              <a:rPr lang="en-US" dirty="0" smtClean="0"/>
              <a:t> and/or dopamine</a:t>
            </a:r>
          </a:p>
          <a:p>
            <a:pPr lvl="1"/>
            <a:r>
              <a:rPr lang="en-US" dirty="0" smtClean="0"/>
              <a:t>Cocaine</a:t>
            </a:r>
          </a:p>
          <a:p>
            <a:pPr lvl="2"/>
            <a:r>
              <a:rPr lang="en-US" dirty="0" smtClean="0"/>
              <a:t>Crack is made from cocaine and is one of the most addictive drugs</a:t>
            </a:r>
          </a:p>
          <a:p>
            <a:pPr lvl="1"/>
            <a:r>
              <a:rPr lang="en-US" dirty="0" smtClean="0"/>
              <a:t>Amphetamines—</a:t>
            </a:r>
            <a:r>
              <a:rPr lang="en-US" dirty="0" err="1" smtClean="0"/>
              <a:t>ritalin</a:t>
            </a:r>
            <a:endParaRPr lang="en-US" dirty="0" smtClean="0"/>
          </a:p>
          <a:p>
            <a:pPr lvl="1"/>
            <a:r>
              <a:rPr lang="en-US" dirty="0" smtClean="0"/>
              <a:t>Meth</a:t>
            </a:r>
          </a:p>
          <a:p>
            <a:pPr lvl="2"/>
            <a:r>
              <a:rPr lang="en-US" dirty="0" smtClean="0"/>
              <a:t>Increases dopamine and damages the production of dopamine and serotonin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Depressants</a:t>
            </a:r>
          </a:p>
          <a:p>
            <a:pPr lvl="1"/>
            <a:r>
              <a:rPr lang="en-US" dirty="0" smtClean="0"/>
              <a:t>Barbiturates</a:t>
            </a:r>
          </a:p>
          <a:p>
            <a:pPr lvl="2"/>
            <a:r>
              <a:rPr lang="en-US" dirty="0" smtClean="0"/>
              <a:t>Users become sluggish, emotionally erratic</a:t>
            </a:r>
          </a:p>
          <a:p>
            <a:pPr lvl="2"/>
            <a:r>
              <a:rPr lang="en-US" dirty="0" smtClean="0"/>
              <a:t>Withdrawal is severe in 24 hours</a:t>
            </a:r>
          </a:p>
          <a:p>
            <a:pPr lvl="1"/>
            <a:r>
              <a:rPr lang="en-US" dirty="0" smtClean="0"/>
              <a:t>Inhalants: solvents, gasses, nitrites</a:t>
            </a:r>
          </a:p>
          <a:p>
            <a:pPr lvl="1"/>
            <a:r>
              <a:rPr lang="en-US" dirty="0" smtClean="0"/>
              <a:t>Date-rape drugs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Hallucinogens</a:t>
            </a:r>
          </a:p>
          <a:p>
            <a:pPr lvl="1"/>
            <a:r>
              <a:rPr lang="en-US" dirty="0" smtClean="0"/>
              <a:t>Marijuana</a:t>
            </a:r>
          </a:p>
          <a:p>
            <a:pPr lvl="2"/>
            <a:r>
              <a:rPr lang="en-US" dirty="0" smtClean="0"/>
              <a:t>Most widely used illegal substance</a:t>
            </a:r>
          </a:p>
          <a:p>
            <a:pPr lvl="2"/>
            <a:r>
              <a:rPr lang="en-US" dirty="0" smtClean="0"/>
              <a:t>Affects hippocampus and thus effects memory and learning</a:t>
            </a:r>
          </a:p>
          <a:p>
            <a:pPr lvl="2"/>
            <a:r>
              <a:rPr lang="en-US" dirty="0" smtClean="0"/>
              <a:t>May impair reproductive functioning; reduces testosterone</a:t>
            </a:r>
          </a:p>
          <a:p>
            <a:pPr lvl="1"/>
            <a:r>
              <a:rPr lang="en-US" dirty="0" smtClean="0"/>
              <a:t>LSD</a:t>
            </a:r>
          </a:p>
          <a:p>
            <a:pPr lvl="2"/>
            <a:r>
              <a:rPr lang="en-US" dirty="0" smtClean="0"/>
              <a:t>Long lasting, slow acting</a:t>
            </a:r>
          </a:p>
          <a:p>
            <a:pPr lvl="2"/>
            <a:r>
              <a:rPr lang="en-US" dirty="0" smtClean="0"/>
              <a:t>Flashbacks</a:t>
            </a:r>
          </a:p>
          <a:p>
            <a:pPr lvl="2"/>
            <a:r>
              <a:rPr lang="en-US" dirty="0" smtClean="0"/>
              <a:t>Most addicting </a:t>
            </a:r>
            <a:r>
              <a:rPr lang="en-US" smtClean="0"/>
              <a:t>of hallucinogens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first drug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Curiosity</a:t>
            </a:r>
          </a:p>
          <a:p>
            <a:r>
              <a:rPr lang="en-US" dirty="0" smtClean="0"/>
              <a:t>Rebellion</a:t>
            </a:r>
          </a:p>
          <a:p>
            <a:r>
              <a:rPr lang="en-US" dirty="0" smtClean="0"/>
              <a:t>Fun/recreation</a:t>
            </a:r>
          </a:p>
          <a:p>
            <a:r>
              <a:rPr lang="en-US" dirty="0" smtClean="0"/>
              <a:t>Social pressure</a:t>
            </a:r>
          </a:p>
          <a:p>
            <a:r>
              <a:rPr lang="en-US" dirty="0" smtClean="0"/>
              <a:t>Relieve stress</a:t>
            </a:r>
          </a:p>
          <a:p>
            <a:r>
              <a:rPr lang="en-US" dirty="0" smtClean="0"/>
              <a:t>Self-awareness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contributing to drug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</a:t>
            </a:r>
          </a:p>
          <a:p>
            <a:r>
              <a:rPr lang="en-US" dirty="0" smtClean="0"/>
              <a:t>Peer influence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1747</TotalTime>
  <Words>279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Contemporary Adolescence</vt:lpstr>
      <vt:lpstr>Sequence of substance use</vt:lpstr>
      <vt:lpstr>Patterns and intensity of drug use</vt:lpstr>
      <vt:lpstr>Types of drugs</vt:lpstr>
      <vt:lpstr>Types of drugs</vt:lpstr>
      <vt:lpstr>Types of drugs</vt:lpstr>
      <vt:lpstr>Types of drugs</vt:lpstr>
      <vt:lpstr>Reasons for first drug use</vt:lpstr>
      <vt:lpstr>Factors contributing to drug use</vt:lpstr>
      <vt:lpstr>Prevention</vt:lpstr>
      <vt:lpstr>Treatment</vt:lpstr>
      <vt:lpstr>Smoking: reasons for continuing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7</cp:revision>
  <dcterms:created xsi:type="dcterms:W3CDTF">2010-04-19T12:55:21Z</dcterms:created>
  <dcterms:modified xsi:type="dcterms:W3CDTF">2011-02-15T21:42:28Z</dcterms:modified>
</cp:coreProperties>
</file>