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36C33-A994-479E-ABAA-1D521F5E363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C8F2F-290C-4BE6-9B84-50C9250EF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 pg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Pages 69-73 in Arnett text</a:t>
            </a:r>
          </a:p>
          <a:p>
            <a:r>
              <a:rPr lang="en-US" dirty="0" smtClean="0"/>
              <a:t>Selective: focus on something</a:t>
            </a:r>
            <a:r>
              <a:rPr lang="en-US" baseline="0" dirty="0" smtClean="0"/>
              <a:t> while ignoring others</a:t>
            </a:r>
          </a:p>
          <a:p>
            <a:r>
              <a:rPr lang="en-US" baseline="0" dirty="0" smtClean="0"/>
              <a:t>Divided: Doing two things at the same time</a:t>
            </a:r>
          </a:p>
          <a:p>
            <a:r>
              <a:rPr lang="en-US" baseline="0" dirty="0" smtClean="0"/>
              <a:t>Size of a person’s working memory is highly correlated with intelligence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C8F2F-290C-4BE6-9B84-50C9250EF6B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76E40F-8490-445C-83A0-3DC13EE63C14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9C49D8F-B891-4ADC-A498-A8F3445312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2: Theoretical Context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imaginary audience</a:t>
            </a:r>
          </a:p>
          <a:p>
            <a:r>
              <a:rPr lang="en-US" dirty="0" smtClean="0"/>
              <a:t>Personal fable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Adolescent egocentrism</a:t>
            </a:r>
            <a:endParaRPr lang="en-US" dirty="0"/>
          </a:p>
        </p:txBody>
      </p:sp>
      <p:pic>
        <p:nvPicPr>
          <p:cNvPr id="35842" name="Picture 2" descr="Why does everybody keep looking at me. t-shirt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295400"/>
            <a:ext cx="3124200" cy="31242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Adolescence provides potential for critical thinking:</a:t>
            </a:r>
          </a:p>
          <a:p>
            <a:pPr lvl="1"/>
            <a:r>
              <a:rPr lang="en-US" dirty="0" smtClean="0"/>
              <a:t>Wider range of knowledge is available</a:t>
            </a:r>
          </a:p>
          <a:p>
            <a:pPr lvl="1"/>
            <a:r>
              <a:rPr lang="en-US" dirty="0" smtClean="0"/>
              <a:t>Ability to consider different kinds of knowledge simultaneously</a:t>
            </a:r>
          </a:p>
          <a:p>
            <a:pPr lvl="1"/>
            <a:r>
              <a:rPr lang="en-US" dirty="0" err="1" smtClean="0"/>
              <a:t>Metacognitive</a:t>
            </a:r>
            <a:r>
              <a:rPr lang="en-US" dirty="0" smtClean="0"/>
              <a:t> strategies are available for gaining or applying knowledge</a:t>
            </a:r>
          </a:p>
          <a:p>
            <a:r>
              <a:rPr lang="en-US" dirty="0" smtClean="0"/>
              <a:t>Critical thinking skills do not develop automatically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Thinking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studies comparing late adolescents and adults have found few differences between them in the decision making processes they </a:t>
            </a:r>
            <a:r>
              <a:rPr lang="en-US" dirty="0" smtClean="0"/>
              <a:t>use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Competent Decisions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Dual processing theory:</a:t>
            </a:r>
          </a:p>
          <a:p>
            <a:pPr lvl="1"/>
            <a:r>
              <a:rPr lang="en-US" dirty="0" smtClean="0"/>
              <a:t>Analytic</a:t>
            </a:r>
          </a:p>
          <a:p>
            <a:pPr lvl="1"/>
            <a:r>
              <a:rPr lang="en-US" dirty="0" smtClean="0"/>
              <a:t>Heuristic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Competent Decisions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Perry’s scheme of adult development</a:t>
            </a:r>
          </a:p>
          <a:p>
            <a:pPr lvl="1"/>
            <a:r>
              <a:rPr lang="en-US" dirty="0" smtClean="0"/>
              <a:t>Stage 1: Dualism: there are right and wrong answers, the authority is the source of knowledge</a:t>
            </a:r>
          </a:p>
          <a:p>
            <a:pPr lvl="2"/>
            <a:r>
              <a:rPr lang="en-US" dirty="0" smtClean="0"/>
              <a:t>Basic duality</a:t>
            </a:r>
            <a:r>
              <a:rPr lang="en-US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Full dualism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Stage 2: Multiplicity: there are conflicting answers, therefore one must trust their inner voice</a:t>
            </a:r>
          </a:p>
          <a:p>
            <a:pPr lvl="2"/>
            <a:r>
              <a:rPr lang="en-US" dirty="0" smtClean="0"/>
              <a:t>Early multiplicity: There are two kinds of problems</a:t>
            </a:r>
            <a:r>
              <a:rPr lang="en-US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Late multiplicity: We don’t know the answers to most problems, therefore, one’s opinion is fine. Or some problems are unsolvable, so it doesn’t matter which answer you choose.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Piaget</a:t>
            </a:r>
            <a:endParaRPr lang="en-US" dirty="0"/>
          </a:p>
        </p:txBody>
      </p:sp>
      <p:pic>
        <p:nvPicPr>
          <p:cNvPr id="6150" name="Picture 6" descr="http://currentconfig.com/images/tp_diag0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04800"/>
            <a:ext cx="2438400" cy="1590261"/>
          </a:xfrm>
          <a:prstGeom prst="rect">
            <a:avLst/>
          </a:prstGeom>
          <a:noFill/>
        </p:spPr>
      </p:pic>
      <p:pic>
        <p:nvPicPr>
          <p:cNvPr id="6152" name="Picture 8" descr="http://t0.gstatic.com/images?q=tbn:-EV4Y-iouO_RYM:http://languageartsgames.4you4free.com/fact_or_opinion_small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5791200"/>
            <a:ext cx="1247775" cy="90487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24200" y="1524000"/>
            <a:ext cx="5562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Perry’s scheme of adult development</a:t>
            </a:r>
          </a:p>
          <a:p>
            <a:pPr lvl="1"/>
            <a:r>
              <a:rPr lang="en-US" dirty="0" smtClean="0"/>
              <a:t>Stage 3: Relativism: knowledge is relativistic and contextual, learners can think about thinking, authority is valued for its expertise, but not depended on exclusively</a:t>
            </a:r>
          </a:p>
          <a:p>
            <a:pPr lvl="2"/>
            <a:r>
              <a:rPr lang="en-US" dirty="0" smtClean="0"/>
              <a:t>Contextual relativism</a:t>
            </a:r>
            <a:r>
              <a:rPr lang="en-US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“Pre-commitment</a:t>
            </a:r>
            <a:r>
              <a:rPr lang="en-US" dirty="0" smtClean="0"/>
              <a:t>”: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Piaget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5800" y="1524000"/>
            <a:ext cx="41910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Perry’s scheme of adult development</a:t>
            </a:r>
          </a:p>
          <a:p>
            <a:pPr lvl="1"/>
            <a:r>
              <a:rPr lang="en-US" dirty="0" smtClean="0"/>
              <a:t>Stage 4: Commitment in relativism: making choices in the absence of clear or complete info, relativism demands individual choice and commitment, risk taking possible, wholehearted while tentative.</a:t>
            </a:r>
          </a:p>
          <a:p>
            <a:pPr lvl="2"/>
            <a:r>
              <a:rPr lang="en-US" dirty="0" smtClean="0"/>
              <a:t>Commitment: making a commitment</a:t>
            </a:r>
          </a:p>
          <a:p>
            <a:pPr lvl="2"/>
            <a:r>
              <a:rPr lang="en-US" dirty="0" smtClean="0"/>
              <a:t>Challenges to commitment: experiences implications of commitment, explores issues of responsibility</a:t>
            </a:r>
          </a:p>
          <a:p>
            <a:pPr lvl="2"/>
            <a:r>
              <a:rPr lang="en-US" dirty="0" smtClean="0"/>
              <a:t>Commitment is ongoing, unfolding, evolving activity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Piaget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adolescence, children’s ability of perspective taking is limited</a:t>
            </a:r>
          </a:p>
          <a:p>
            <a:r>
              <a:rPr lang="en-US" dirty="0" smtClean="0"/>
              <a:t>Stage 3, ages 10-12, </a:t>
            </a:r>
          </a:p>
          <a:p>
            <a:pPr lvl="1"/>
            <a:r>
              <a:rPr lang="en-US" dirty="0" smtClean="0"/>
              <a:t>Mutual perspective taking</a:t>
            </a:r>
          </a:p>
          <a:p>
            <a:r>
              <a:rPr lang="en-US" dirty="0" smtClean="0"/>
              <a:t>Stage 4</a:t>
            </a:r>
          </a:p>
          <a:p>
            <a:pPr lvl="1"/>
            <a:r>
              <a:rPr lang="en-US" dirty="0" smtClean="0"/>
              <a:t>Social and conventional system perspective taking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Robert Selman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perspective taking important?</a:t>
            </a:r>
          </a:p>
          <a:p>
            <a:pPr lvl="1"/>
            <a:r>
              <a:rPr lang="en-US" dirty="0" smtClean="0"/>
              <a:t>Perspective taking abilities is related to:</a:t>
            </a:r>
          </a:p>
          <a:p>
            <a:pPr lvl="2"/>
            <a:r>
              <a:rPr lang="en-US" dirty="0" smtClean="0"/>
              <a:t>Popularity among peers;</a:t>
            </a:r>
          </a:p>
          <a:p>
            <a:pPr lvl="2"/>
            <a:r>
              <a:rPr lang="en-US" dirty="0" smtClean="0"/>
              <a:t>Success at making new friends;</a:t>
            </a:r>
          </a:p>
          <a:p>
            <a:pPr lvl="2"/>
            <a:r>
              <a:rPr lang="en-US" dirty="0" smtClean="0"/>
              <a:t>Awareness of actions on opinions of others;</a:t>
            </a:r>
          </a:p>
          <a:p>
            <a:pPr lvl="2"/>
            <a:r>
              <a:rPr lang="en-US" dirty="0" smtClean="0"/>
              <a:t>Sympathy and pro-social behavior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Robert Selman</a:t>
            </a:r>
            <a:endParaRPr lang="en-US" dirty="0"/>
          </a:p>
        </p:txBody>
      </p:sp>
      <p:pic>
        <p:nvPicPr>
          <p:cNvPr id="25602" name="Picture 2" descr="http://www.lsaglobal.com/images/marketing/popularit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05200"/>
            <a:ext cx="2857500" cy="300037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Attention</a:t>
            </a:r>
          </a:p>
          <a:p>
            <a:pPr lvl="1"/>
            <a:r>
              <a:rPr lang="en-US" dirty="0" smtClean="0"/>
              <a:t>Selective</a:t>
            </a:r>
          </a:p>
          <a:p>
            <a:pPr lvl="1"/>
            <a:r>
              <a:rPr lang="en-US" dirty="0" smtClean="0"/>
              <a:t>Divided</a:t>
            </a:r>
          </a:p>
          <a:p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Short-term (including working memory)</a:t>
            </a:r>
          </a:p>
          <a:p>
            <a:pPr lvl="1"/>
            <a:r>
              <a:rPr lang="en-US" dirty="0" smtClean="0"/>
              <a:t>Long-term</a:t>
            </a:r>
          </a:p>
          <a:p>
            <a:r>
              <a:rPr lang="en-US" dirty="0" smtClean="0"/>
              <a:t>Speed and Automaticity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processing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Accepting one’s physique</a:t>
            </a:r>
          </a:p>
          <a:p>
            <a:r>
              <a:rPr lang="en-US" dirty="0" smtClean="0"/>
              <a:t>New and more mature relationships with peers</a:t>
            </a:r>
          </a:p>
          <a:p>
            <a:r>
              <a:rPr lang="en-US" dirty="0" smtClean="0"/>
              <a:t>Achieving masculine/feminine social sex role</a:t>
            </a:r>
          </a:p>
          <a:p>
            <a:r>
              <a:rPr lang="en-US" dirty="0" smtClean="0"/>
              <a:t>Emotional independence from parents/adults</a:t>
            </a:r>
          </a:p>
          <a:p>
            <a:r>
              <a:rPr lang="en-US" dirty="0" smtClean="0"/>
              <a:t>Prepare for an economic career</a:t>
            </a:r>
          </a:p>
          <a:p>
            <a:r>
              <a:rPr lang="en-US" dirty="0" smtClean="0"/>
              <a:t>Prepare for marriage and family life</a:t>
            </a:r>
          </a:p>
          <a:p>
            <a:r>
              <a:rPr lang="en-US" dirty="0" smtClean="0"/>
              <a:t>Desiring socially responsible behavior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Havinghurst</a:t>
            </a:r>
            <a:r>
              <a:rPr lang="en-US" dirty="0" smtClean="0"/>
              <a:t>: Developmental Tasks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Microsystem</a:t>
            </a:r>
            <a:endParaRPr lang="en-US" dirty="0" smtClean="0"/>
          </a:p>
          <a:p>
            <a:r>
              <a:rPr lang="en-US" dirty="0" err="1" smtClean="0"/>
              <a:t>Mesosystem</a:t>
            </a:r>
            <a:endParaRPr lang="en-US" dirty="0" smtClean="0"/>
          </a:p>
          <a:p>
            <a:r>
              <a:rPr lang="en-US" dirty="0" err="1" smtClean="0"/>
              <a:t>Exosystem</a:t>
            </a:r>
            <a:endParaRPr lang="en-US" dirty="0" smtClean="0"/>
          </a:p>
          <a:p>
            <a:r>
              <a:rPr lang="en-US" dirty="0" err="1" smtClean="0"/>
              <a:t>Macrosystem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Bronfenbrenner</a:t>
            </a:r>
            <a:r>
              <a:rPr lang="en-US" dirty="0" smtClean="0"/>
              <a:t>: Ecological Model</a:t>
            </a:r>
            <a:endParaRPr lang="en-US" dirty="0"/>
          </a:p>
        </p:txBody>
      </p:sp>
      <p:pic>
        <p:nvPicPr>
          <p:cNvPr id="27650" name="Picture 2" descr="http://aspe.hhs.gov/HSP/connections-charts04/fig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600200"/>
            <a:ext cx="5200650" cy="407670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6062</TotalTime>
  <Words>461</Words>
  <Application>Microsoft Office PowerPoint</Application>
  <PresentationFormat>On-screen Show (4:3)</PresentationFormat>
  <Paragraphs>88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Paper</vt:lpstr>
      <vt:lpstr>Contemporary Adolescence</vt:lpstr>
      <vt:lpstr>Beyond Piaget</vt:lpstr>
      <vt:lpstr>Beyond Piaget</vt:lpstr>
      <vt:lpstr>Beyond Piaget</vt:lpstr>
      <vt:lpstr>Robert Selman</vt:lpstr>
      <vt:lpstr>Robert Selman</vt:lpstr>
      <vt:lpstr>Information processing</vt:lpstr>
      <vt:lpstr>Havinghurst: Developmental Tasks</vt:lpstr>
      <vt:lpstr>Bronfenbrenner: Ecological Model</vt:lpstr>
      <vt:lpstr>Adolescent egocentrism</vt:lpstr>
      <vt:lpstr>Critical Thinking</vt:lpstr>
      <vt:lpstr>Competent Decisions</vt:lpstr>
      <vt:lpstr>Competent Decisions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TParker</cp:lastModifiedBy>
  <cp:revision>24</cp:revision>
  <dcterms:created xsi:type="dcterms:W3CDTF">2009-12-18T14:00:38Z</dcterms:created>
  <dcterms:modified xsi:type="dcterms:W3CDTF">2010-01-28T13:35:57Z</dcterms:modified>
</cp:coreProperties>
</file>