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5" r:id="rId4"/>
    <p:sldId id="266" r:id="rId5"/>
    <p:sldId id="268" r:id="rId6"/>
    <p:sldId id="269" r:id="rId7"/>
    <p:sldId id="270" r:id="rId8"/>
  </p:sldIdLst>
  <p:sldSz cx="9144000" cy="6858000" type="screen4x3"/>
  <p:notesSz cx="6858000" cy="9144000"/>
  <p:custDataLst>
    <p:tags r:id="rId9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91286C-93FA-43D8-8EE4-DD7E08CA790A}" type="datetimeFigureOut">
              <a:rPr lang="en-US" smtClean="0"/>
              <a:pPr/>
              <a:t>1/28/2010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E537C2-3D84-4C80-88BE-2E45F8899B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91286C-93FA-43D8-8EE4-DD7E08CA790A}" type="datetimeFigureOut">
              <a:rPr lang="en-US" smtClean="0"/>
              <a:pPr/>
              <a:t>1/28/2010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E537C2-3D84-4C80-88BE-2E45F8899B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91286C-93FA-43D8-8EE4-DD7E08CA790A}" type="datetimeFigureOut">
              <a:rPr lang="en-US" smtClean="0"/>
              <a:pPr/>
              <a:t>1/28/2010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E537C2-3D84-4C80-88BE-2E45F8899B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1286C-93FA-43D8-8EE4-DD7E08CA790A}" type="datetimeFigureOut">
              <a:rPr lang="en-US" smtClean="0"/>
              <a:pPr/>
              <a:t>1/28/2010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537C2-3D84-4C80-88BE-2E45F8899B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91286C-93FA-43D8-8EE4-DD7E08CA790A}" type="datetimeFigureOut">
              <a:rPr lang="en-US" smtClean="0"/>
              <a:pPr/>
              <a:t>1/28/2010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E537C2-3D84-4C80-88BE-2E45F8899B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91286C-93FA-43D8-8EE4-DD7E08CA790A}" type="datetimeFigureOut">
              <a:rPr lang="en-US" smtClean="0"/>
              <a:pPr/>
              <a:t>1/28/2010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E537C2-3D84-4C80-88BE-2E45F8899B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91286C-93FA-43D8-8EE4-DD7E08CA790A}" type="datetimeFigureOut">
              <a:rPr lang="en-US" smtClean="0"/>
              <a:pPr/>
              <a:t>1/28/2010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E537C2-3D84-4C80-88BE-2E45F8899B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91286C-93FA-43D8-8EE4-DD7E08CA790A}" type="datetimeFigureOut">
              <a:rPr lang="en-US" smtClean="0"/>
              <a:pPr/>
              <a:t>1/28/2010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E537C2-3D84-4C80-88BE-2E45F8899B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91286C-93FA-43D8-8EE4-DD7E08CA790A}" type="datetimeFigureOut">
              <a:rPr lang="en-US" smtClean="0"/>
              <a:pPr/>
              <a:t>1/28/2010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E537C2-3D84-4C80-88BE-2E45F8899B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91286C-93FA-43D8-8EE4-DD7E08CA790A}" type="datetimeFigureOut">
              <a:rPr lang="en-US" smtClean="0"/>
              <a:pPr/>
              <a:t>1/28/2010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E537C2-3D84-4C80-88BE-2E45F8899B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91286C-93FA-43D8-8EE4-DD7E08CA790A}" type="datetimeFigureOut">
              <a:rPr lang="en-US" smtClean="0"/>
              <a:pPr/>
              <a:t>1/28/2010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E537C2-3D84-4C80-88BE-2E45F8899B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91286C-93FA-43D8-8EE4-DD7E08CA790A}" type="datetimeFigureOut">
              <a:rPr lang="en-US" smtClean="0"/>
              <a:pPr/>
              <a:t>1/28/2010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E537C2-3D84-4C80-88BE-2E45F8899BC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F991286C-93FA-43D8-8EE4-DD7E08CA790A}" type="datetimeFigureOut">
              <a:rPr lang="en-US" smtClean="0"/>
              <a:pPr/>
              <a:t>1/28/2010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9E537C2-3D84-4C80-88BE-2E45F8899BC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Contemporary Adolescence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Chapter 3: Adolescent Diversity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Socioeconomic Status (SES)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Limited alternatives</a:t>
            </a:r>
          </a:p>
          <a:p>
            <a:r>
              <a:rPr lang="en-US" dirty="0" smtClean="0"/>
              <a:t>Helplessness, powerlessness</a:t>
            </a:r>
          </a:p>
          <a:p>
            <a:r>
              <a:rPr lang="en-US" dirty="0" smtClean="0"/>
              <a:t>Deprivation</a:t>
            </a:r>
          </a:p>
          <a:p>
            <a:r>
              <a:rPr lang="en-US" dirty="0" smtClean="0"/>
              <a:t>Insecurity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Cultural Beliefs and Socialization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Socialization: The process by which people acquire the behaviors and beliefs of the culture they live in</a:t>
            </a:r>
          </a:p>
          <a:p>
            <a:pPr lvl="1"/>
            <a:r>
              <a:rPr lang="en-US" dirty="0" smtClean="0"/>
              <a:t>Self-regulation</a:t>
            </a:r>
            <a:r>
              <a:rPr lang="en-US" dirty="0" smtClean="0"/>
              <a:t>:</a:t>
            </a:r>
            <a:endParaRPr lang="en-US" dirty="0" smtClean="0"/>
          </a:p>
          <a:p>
            <a:pPr lvl="1"/>
            <a:r>
              <a:rPr lang="en-US" dirty="0" smtClean="0"/>
              <a:t>Role preparation</a:t>
            </a:r>
            <a:r>
              <a:rPr lang="en-US" dirty="0" smtClean="0"/>
              <a:t>:</a:t>
            </a:r>
            <a:endParaRPr lang="en-US" dirty="0" smtClean="0"/>
          </a:p>
          <a:p>
            <a:pPr lvl="1"/>
            <a:r>
              <a:rPr lang="en-US" dirty="0" smtClean="0"/>
              <a:t>Sources of meaning: 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Cultural values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Interdependent self</a:t>
            </a:r>
          </a:p>
          <a:p>
            <a:r>
              <a:rPr lang="en-US" dirty="0" smtClean="0"/>
              <a:t>Independent self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Cultural beliefs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Custom complex: a typical practice in a culture and the cultural beliefs that provide the basis for that </a:t>
            </a:r>
            <a:r>
              <a:rPr lang="en-US" dirty="0" smtClean="0"/>
              <a:t>practice</a:t>
            </a:r>
            <a:endParaRPr lang="en-US" dirty="0" smtClean="0"/>
          </a:p>
        </p:txBody>
      </p:sp>
    </p:spTree>
    <p:custDataLst>
      <p:tags r:id="rId1"/>
    </p:custData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Religious beliefs and cognitive development (Fowler)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Poetic-conventional faith (early adolescence)</a:t>
            </a:r>
          </a:p>
          <a:p>
            <a:pPr lvl="1"/>
            <a:r>
              <a:rPr lang="en-US" dirty="0" smtClean="0"/>
              <a:t> </a:t>
            </a:r>
            <a:endParaRPr lang="en-US" dirty="0" smtClean="0"/>
          </a:p>
          <a:p>
            <a:r>
              <a:rPr lang="en-US" dirty="0" smtClean="0"/>
              <a:t>Individuating-reflective faith (late adolescence)</a:t>
            </a:r>
          </a:p>
          <a:p>
            <a:pPr lvl="1"/>
            <a:r>
              <a:rPr lang="en-US" dirty="0" smtClean="0"/>
              <a:t> </a:t>
            </a:r>
            <a:endParaRPr lang="en-US" dirty="0" smtClean="0"/>
          </a:p>
          <a:p>
            <a:endParaRPr lang="en-US" dirty="0"/>
          </a:p>
        </p:txBody>
      </p:sp>
    </p:spTree>
    <p:custDataLst>
      <p:tags r:id="rId1"/>
    </p:custData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Spiritual Development (Peck)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Four hierarchical stages of development:</a:t>
            </a:r>
          </a:p>
          <a:p>
            <a:pPr lvl="1"/>
            <a:r>
              <a:rPr lang="en-US" dirty="0" smtClean="0"/>
              <a:t>Chaotic antisocial</a:t>
            </a:r>
          </a:p>
          <a:p>
            <a:pPr lvl="1"/>
            <a:r>
              <a:rPr lang="en-US" dirty="0" smtClean="0"/>
              <a:t>Formal-institutional individual</a:t>
            </a:r>
          </a:p>
          <a:p>
            <a:pPr lvl="1"/>
            <a:r>
              <a:rPr lang="en-US" dirty="0" smtClean="0"/>
              <a:t>Skeptical individual</a:t>
            </a:r>
          </a:p>
          <a:p>
            <a:pPr lvl="1"/>
            <a:r>
              <a:rPr lang="en-US" dirty="0" smtClean="0"/>
              <a:t>Mystic-communal</a:t>
            </a:r>
            <a:endParaRPr lang="en-US" dirty="0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VERSION" val="2008"/>
  <p:tag name="POWERPOINTVERSION" val="12.0"/>
  <p:tag name="PPVERSION" val="12.0"/>
  <p:tag name="DELIMITERS" val="3.1"/>
  <p:tag name="SHOWBARVISIBLE" val="True"/>
  <p:tag name="EXPANDSHOWBAR" val="True"/>
  <p:tag name="USESECONDARYMONITOR" val="True"/>
  <p:tag name="SAVECSVWITHSESSION" val="True"/>
  <p:tag name="CSVFORMAT" val="0"/>
  <p:tag name="BULLETTYPE" val="3"/>
  <p:tag name="ANSWERNOWSTYLE" val="-1"/>
  <p:tag name="ANSWERNOWTEXT" val="Answer Now"/>
  <p:tag name="COUNTDOWNSTYLE" val="-1"/>
  <p:tag name="RESPCOUNTERSTYLE" val="-1"/>
  <p:tag name="RESPCOUNTERFORMAT" val="0"/>
  <p:tag name="RESPTABLESTYLE" val="-1"/>
  <p:tag name="COUNTDOWNSECONDS" val="10"/>
  <p:tag name="INPUTSOURCE" val="1"/>
  <p:tag name="NUMRESPONSES" val="1"/>
  <p:tag name="ALLOWDUPLICATES" val="False"/>
  <p:tag name="BACKUPSESSIONS" val="True"/>
  <p:tag name="BACKUPMAINTENANCE" val="7"/>
  <p:tag name="CHARTVALUEFORMAT" val="0%"/>
  <p:tag name="AUTOADVANCE" val="False"/>
  <p:tag name="REVIEWONLY" val="False"/>
  <p:tag name="ROTATIONINTERVAL" val="2"/>
  <p:tag name="AUTOUPDATEALIASES" val="True"/>
  <p:tag name="STDCHART" val="1"/>
  <p:tag name="RACEENDPOINTS" val="100"/>
  <p:tag name="RACERSMAXDISPLAYED" val="5"/>
  <p:tag name="RACEANIMATIONSPEED" val="3"/>
  <p:tag name="SKIPREMAININGRACESLIDES" val="True"/>
  <p:tag name="PARTICIPANTSINLEADERBOARD" val="5"/>
  <p:tag name="TEAMSINLEADERBOARD" val="5"/>
  <p:tag name="MAXRESPONDERS" val="5"/>
  <p:tag name="BUBBLENAMEVISIBLE" val="True"/>
  <p:tag name="BUBBLESIZEVISIBLE" val="True"/>
  <p:tag name="BUBBLEVALUEFORMAT" val="0.0"/>
  <p:tag name="BUBBLEGROUPING" val="3"/>
  <p:tag name="DEFAULTNUMTEAMS" val="5"/>
  <p:tag name="CUSTOMGRIDBACKCOLOR" val="-2830136"/>
  <p:tag name="CUSTOMCELLFORECOLOR" val="-16777216"/>
  <p:tag name="CUSTOMCELLBACKCOLOR1" val="-657956"/>
  <p:tag name="CUSTOMCELLBACKCOLOR2" val="-13395457"/>
  <p:tag name="CUSTOMCELLBACKCOLOR3" val="-268652"/>
  <p:tag name="CUSTOMCELLBACKCOLOR4" val="-8355712"/>
  <p:tag name="USESCHEMECOLORS" val="True"/>
  <p:tag name="DISPLAYNAME" val="True"/>
  <p:tag name="DISPLAYDEVICENUMBER" val="True"/>
  <p:tag name="DISPLAYDEVICEID" val="True"/>
  <p:tag name="GRIDOPACITY" val="90"/>
  <p:tag name="GRIDROTATIONINTERVAL" val="2"/>
  <p:tag name="AUTOSIZEGRID" val="True"/>
  <p:tag name="GRIDSIZE" val="{Width=800, Height=600}"/>
  <p:tag name="GRIDPOSITION" val="1"/>
  <p:tag name="POLLINGCYCLE" val="2"/>
  <p:tag name="CHARTCOLORS" val="0"/>
  <p:tag name="CHARTLABELS" val="1"/>
  <p:tag name="RESETCHARTS" val="True"/>
  <p:tag name="INCLUDENONRESPONDERS" val="False"/>
  <p:tag name="MULTIRESPDIVISOR" val="1"/>
  <p:tag name="PARTLISTDEFAULT" val="1"/>
  <p:tag name="INCLUDEPPT" val="True"/>
  <p:tag name="ALLOWUSERFEEDBACK" val="True"/>
  <p:tag name="CORRECTPOINTVALUE" val="1"/>
  <p:tag name="INCORRECTPOINTVALUE" val="0"/>
  <p:tag name="REALTIMEBACKUP" val="False"/>
  <p:tag name="REALTIMEBACKUPPATH" val="(None)"/>
  <p:tag name="ZEROBASED" val="False"/>
  <p:tag name="AUTOADJUSTPARTRANGE" val="True"/>
  <p:tag name="CHARTSCALE" val="True"/>
  <p:tag name="ADVANCEDSETTINGSVIEW" val="False"/>
  <p:tag name="FIBDISPLAYRESULTS" val="True"/>
  <p:tag name="FIBNUMRESULTS" val="5"/>
  <p:tag name="FIBINCLUDEOTHER" val="True"/>
  <p:tag name="FIBDISPLAYKEYWORDS" val="True"/>
  <p:tag name="PRRESPONSE1" val="10"/>
  <p:tag name="PRRESPONSE2" val="9"/>
  <p:tag name="PRRESPONSE3" val="8"/>
  <p:tag name="PRRESPONSE4" val="7"/>
  <p:tag name="PRRESPONSE5" val="6"/>
  <p:tag name="PRRESPONSE6" val="5"/>
  <p:tag name="PRRESPONSE7" val="4"/>
  <p:tag name="PRRESPONSE8" val="3"/>
  <p:tag name="PRRESPONSE9" val="2"/>
  <p:tag name="PRRESPONSE10" val="1"/>
  <p:tag name="SHOWFLASHWARNING" val="True"/>
  <p:tag name="ALWAYSOPENPOLL" val="Fals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59</TotalTime>
  <Words>118</Words>
  <Application>Microsoft Office PowerPoint</Application>
  <PresentationFormat>On-screen Show (4:3)</PresentationFormat>
  <Paragraphs>28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Aspect</vt:lpstr>
      <vt:lpstr>Contemporary Adolescence</vt:lpstr>
      <vt:lpstr>Socioeconomic Status (SES)</vt:lpstr>
      <vt:lpstr>Cultural Beliefs and Socialization</vt:lpstr>
      <vt:lpstr>Cultural values</vt:lpstr>
      <vt:lpstr>Cultural beliefs</vt:lpstr>
      <vt:lpstr>Religious beliefs and cognitive development (Fowler)</vt:lpstr>
      <vt:lpstr>Spiritual Development (Peck)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Contemporary Adolescence</dc:title>
  <dc:creator>TParker</dc:creator>
  <cp:lastModifiedBy>TParker</cp:lastModifiedBy>
  <cp:revision>7</cp:revision>
  <dcterms:created xsi:type="dcterms:W3CDTF">2009-12-29T14:38:58Z</dcterms:created>
  <dcterms:modified xsi:type="dcterms:W3CDTF">2010-01-28T16:10:45Z</dcterms:modified>
</cp:coreProperties>
</file>