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Daughters Talking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6 - 10</c:v>
                </c:pt>
                <c:pt idx="1">
                  <c:v>11 - 14</c:v>
                </c:pt>
                <c:pt idx="2">
                  <c:v>15 - 18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55</c:v>
                </c:pt>
                <c:pt idx="1">
                  <c:v>78</c:v>
                </c:pt>
                <c:pt idx="2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Daughters touching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6 - 10</c:v>
                </c:pt>
                <c:pt idx="1">
                  <c:v>11 - 14</c:v>
                </c:pt>
                <c:pt idx="2">
                  <c:v>15 - 18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42</c:v>
                </c:pt>
                <c:pt idx="1">
                  <c:v>18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Sons talking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6 - 10</c:v>
                </c:pt>
                <c:pt idx="1">
                  <c:v>11 - 14</c:v>
                </c:pt>
                <c:pt idx="2">
                  <c:v>15 - 18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52</c:v>
                </c:pt>
                <c:pt idx="1">
                  <c:v>70</c:v>
                </c:pt>
                <c:pt idx="2">
                  <c:v>49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Sons touching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6 - 10</c:v>
                </c:pt>
                <c:pt idx="1">
                  <c:v>11 - 14</c:v>
                </c:pt>
                <c:pt idx="2">
                  <c:v>15 - 18 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40</c:v>
                </c:pt>
                <c:pt idx="1">
                  <c:v>25</c:v>
                </c:pt>
                <c:pt idx="2">
                  <c:v>2</c:v>
                </c:pt>
              </c:numCache>
            </c:numRef>
          </c:val>
        </c:ser>
        <c:marker val="1"/>
        <c:axId val="83914752"/>
        <c:axId val="83916288"/>
      </c:lineChart>
      <c:catAx>
        <c:axId val="83914752"/>
        <c:scaling>
          <c:orientation val="minMax"/>
        </c:scaling>
        <c:axPos val="b"/>
        <c:tickLblPos val="nextTo"/>
        <c:crossAx val="83916288"/>
        <c:crosses val="autoZero"/>
        <c:auto val="1"/>
        <c:lblAlgn val="ctr"/>
        <c:lblOffset val="100"/>
      </c:catAx>
      <c:valAx>
        <c:axId val="83916288"/>
        <c:scaling>
          <c:orientation val="minMax"/>
        </c:scaling>
        <c:axPos val="l"/>
        <c:majorGridlines/>
        <c:numFmt formatCode="General" sourceLinked="1"/>
        <c:tickLblPos val="nextTo"/>
        <c:crossAx val="839147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5BBFB-89E2-4BCA-AB1A-3BF572B1DAE7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7E527-B92A-44F3-9FDC-8234255DA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E527-B92A-44F3-9FDC-8234255DAC1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59CEA7A-DA3E-4B3E-95DD-40EFD9CC07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40AB62-57F8-424F-A3A8-28E453E14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4</a:t>
            </a:r>
            <a:endParaRPr lang="en-US" dirty="0" smtClean="0"/>
          </a:p>
          <a:p>
            <a:r>
              <a:rPr lang="en-US" dirty="0" smtClean="0"/>
              <a:t>Body Issues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gender socialization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girls, focus on physical appearance</a:t>
            </a:r>
          </a:p>
          <a:p>
            <a:r>
              <a:rPr lang="en-US" dirty="0" smtClean="0"/>
              <a:t>For boys, aggressiveness</a:t>
            </a:r>
          </a:p>
          <a:p>
            <a:r>
              <a:rPr lang="en-US" dirty="0" smtClean="0"/>
              <a:t>Solution: Androgyny?</a:t>
            </a:r>
          </a:p>
          <a:p>
            <a:pPr lvl="1"/>
            <a:r>
              <a:rPr lang="en-US" dirty="0" smtClean="0"/>
              <a:t>Became popular in 1970s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Types and Ideals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Ectomorphs</a:t>
            </a:r>
            <a:endParaRPr lang="en-US" dirty="0" smtClean="0"/>
          </a:p>
          <a:p>
            <a:pPr lvl="1"/>
            <a:r>
              <a:rPr lang="en-US" dirty="0" smtClean="0"/>
              <a:t>Tall, long, thin, and narrow, with a slender, bony, lanky build</a:t>
            </a:r>
          </a:p>
          <a:p>
            <a:r>
              <a:rPr lang="en-US" dirty="0" smtClean="0"/>
              <a:t>Endomorphs</a:t>
            </a:r>
          </a:p>
          <a:p>
            <a:pPr lvl="1"/>
            <a:r>
              <a:rPr lang="en-US" dirty="0" smtClean="0"/>
              <a:t>Soft, round, thick, heavy trunks and limbs, and a wrestler-type build</a:t>
            </a:r>
          </a:p>
          <a:p>
            <a:r>
              <a:rPr lang="en-US" dirty="0" err="1" smtClean="0"/>
              <a:t>Mesomorphs</a:t>
            </a:r>
            <a:endParaRPr lang="en-US" dirty="0" smtClean="0"/>
          </a:p>
          <a:p>
            <a:pPr lvl="1"/>
            <a:r>
              <a:rPr lang="en-US" dirty="0" smtClean="0"/>
              <a:t>In between the other two types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“I’m so tired of being fat! I’m going back to school weighing 119 pounds—I swear it. Three months in which to lose thirty pounds—but I’ll do it, or die in the attempt.”</a:t>
            </a:r>
          </a:p>
          <a:p>
            <a:pPr>
              <a:buNone/>
            </a:pPr>
            <a:r>
              <a:rPr lang="en-US" dirty="0" smtClean="0"/>
              <a:t>	--Excerpt from the diary of a 15 year old American girl in 1926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Caucasian adolescent girls are dissatisfied with their bodies</a:t>
            </a:r>
          </a:p>
          <a:p>
            <a:r>
              <a:rPr lang="en-US" dirty="0" smtClean="0"/>
              <a:t>This can affect the way they feel about themselves</a:t>
            </a:r>
          </a:p>
          <a:p>
            <a:r>
              <a:rPr lang="en-US" dirty="0" smtClean="0"/>
              <a:t>Appearance anxiety in women is related to negative social experiences in childhood</a:t>
            </a:r>
          </a:p>
          <a:p>
            <a:r>
              <a:rPr lang="en-US" dirty="0" smtClean="0"/>
              <a:t>Can vary based on culture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Boys tend to prefer to have the </a:t>
            </a:r>
            <a:r>
              <a:rPr lang="en-US" dirty="0" err="1" smtClean="0"/>
              <a:t>mesomorphic</a:t>
            </a:r>
            <a:r>
              <a:rPr lang="en-US" dirty="0" smtClean="0"/>
              <a:t> body type</a:t>
            </a:r>
          </a:p>
          <a:p>
            <a:r>
              <a:rPr lang="en-US" dirty="0" smtClean="0"/>
              <a:t>Adolescent males tend to feel better about their body as they get older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</a:p>
          <a:p>
            <a:r>
              <a:rPr lang="en-US" dirty="0" smtClean="0"/>
              <a:t>Personal contributors to being overweight</a:t>
            </a:r>
          </a:p>
          <a:p>
            <a:pPr lvl="1"/>
            <a:r>
              <a:rPr lang="en-US" dirty="0" smtClean="0"/>
              <a:t>Genetic</a:t>
            </a:r>
          </a:p>
          <a:p>
            <a:pPr lvl="1"/>
            <a:r>
              <a:rPr lang="en-US" dirty="0" smtClean="0"/>
              <a:t>Motivation to eat</a:t>
            </a:r>
          </a:p>
          <a:p>
            <a:pPr lvl="1"/>
            <a:r>
              <a:rPr lang="en-US" dirty="0" smtClean="0"/>
              <a:t>Eating patterns</a:t>
            </a:r>
          </a:p>
          <a:p>
            <a:pPr lvl="1"/>
            <a:r>
              <a:rPr lang="en-US" dirty="0" smtClean="0"/>
              <a:t>Food preferences</a:t>
            </a:r>
          </a:p>
          <a:p>
            <a:pPr lvl="1"/>
            <a:r>
              <a:rPr lang="en-US" dirty="0" smtClean="0"/>
              <a:t>Lack of exercise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Anorexia Nervosa</a:t>
            </a:r>
          </a:p>
          <a:p>
            <a:r>
              <a:rPr lang="en-US" dirty="0" err="1" smtClean="0"/>
              <a:t>Bullimia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adolescents are deficient in:</a:t>
            </a:r>
          </a:p>
          <a:p>
            <a:pPr lvl="1"/>
            <a:r>
              <a:rPr lang="en-US" dirty="0" smtClean="0"/>
              <a:t>Calcium</a:t>
            </a:r>
          </a:p>
          <a:p>
            <a:pPr lvl="1"/>
            <a:r>
              <a:rPr lang="en-US" dirty="0" smtClean="0"/>
              <a:t>Iron, especially for young women</a:t>
            </a:r>
          </a:p>
          <a:p>
            <a:pPr lvl="1"/>
            <a:r>
              <a:rPr lang="en-US" dirty="0" smtClean="0"/>
              <a:t>Protein</a:t>
            </a:r>
          </a:p>
          <a:p>
            <a:pPr lvl="1"/>
            <a:r>
              <a:rPr lang="en-US" dirty="0" smtClean="0"/>
              <a:t>Vitamin A</a:t>
            </a:r>
          </a:p>
          <a:p>
            <a:pPr lvl="1"/>
            <a:r>
              <a:rPr lang="en-US" dirty="0" smtClean="0"/>
              <a:t>Vitamin B6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Sequence of Physical Changes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Boys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Characteristic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of first appearance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Growth of testes, scrotal sac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 ½ - 13 ½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Growth of pubic</a:t>
                      </a:r>
                      <a:r>
                        <a:rPr lang="en-US" baseline="0" dirty="0" smtClean="0"/>
                        <a:t> 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– 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Growth spurt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½ - 16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Growth of penis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½ - 14 ½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Change</a:t>
                      </a:r>
                      <a:r>
                        <a:rPr lang="en-US" baseline="0" dirty="0" smtClean="0"/>
                        <a:t> in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– 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</a:t>
                      </a:r>
                      <a:r>
                        <a:rPr lang="en-US" dirty="0" err="1" smtClean="0"/>
                        <a:t>Spermarche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– 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7. Facial and underarm 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– 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8. Oil and sweat production, acne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12 - 17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Sequence of Physical Changes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Girls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Growth of pubic 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– 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Growth of breasts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– 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Growth spurt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 ½</a:t>
                      </a:r>
                      <a:r>
                        <a:rPr lang="en-US" baseline="0" dirty="0" smtClean="0"/>
                        <a:t> - 14 ½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Menarche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– 16 ½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Underarm 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–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Oil and sweat production, acne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10 - 16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Puberty on Parent/Child Relationship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“During adolescence, the world expands for boys and contracts for girls. Boys enjoy new privileges reserved for men; girls endure new restrictions observed for women.”</a:t>
            </a:r>
          </a:p>
        </p:txBody>
      </p:sp>
      <p:pic>
        <p:nvPicPr>
          <p:cNvPr id="2050" name="Picture 2" descr="http://catherinemaname.files.wordpress.com/2008/09/gender.jpg?w=380&amp;h=3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28600"/>
            <a:ext cx="1370158" cy="1143000"/>
          </a:xfrm>
          <a:prstGeom prst="rect">
            <a:avLst/>
          </a:prstGeom>
          <a:noFill/>
        </p:spPr>
      </p:pic>
      <p:pic>
        <p:nvPicPr>
          <p:cNvPr id="2052" name="Picture 4" descr="http://t1.gstatic.com/images?q=tbn:UN-hzNx4KNYEvM:http://1.bp.blogspot.com/_vfXii9VTWVo/SlAcNN8qcnI/AAAAAAAAAQM/ZZHk3ZYR8is/s400/earth%2B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5029200"/>
            <a:ext cx="1143000" cy="11620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of Gender Development: Girls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 occupational roles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Intellectual work was viewed as “unhealthy” for women</a:t>
            </a:r>
          </a:p>
          <a:p>
            <a:r>
              <a:rPr lang="en-US" dirty="0" smtClean="0"/>
              <a:t>Viewed as incapable of strenuous work</a:t>
            </a:r>
          </a:p>
          <a:p>
            <a:r>
              <a:rPr lang="en-US" dirty="0" smtClean="0"/>
              <a:t>Must keep young girls innocent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of Gender Development: Girls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appearance</a:t>
            </a:r>
          </a:p>
          <a:p>
            <a:pPr lvl="1"/>
            <a:r>
              <a:rPr lang="en-US" dirty="0" smtClean="0"/>
              <a:t>In 1920s corsets were replaced by bras</a:t>
            </a:r>
          </a:p>
          <a:p>
            <a:pPr lvl="1"/>
            <a:r>
              <a:rPr lang="en-US" dirty="0" smtClean="0"/>
              <a:t>In 1920s shaving legs and underarms became convention</a:t>
            </a:r>
          </a:p>
          <a:p>
            <a:pPr lvl="1"/>
            <a:r>
              <a:rPr lang="en-US" dirty="0" smtClean="0"/>
              <a:t>Dieting also became conventional to maintain a boyish figure</a:t>
            </a:r>
          </a:p>
          <a:p>
            <a:pPr lvl="1"/>
            <a:r>
              <a:rPr lang="en-US" dirty="0" smtClean="0"/>
              <a:t>In 1950s, boyishness was out and big breasts were in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of Gender Development:</a:t>
            </a:r>
            <a:br>
              <a:rPr lang="en-US" dirty="0" smtClean="0"/>
            </a:br>
            <a:r>
              <a:rPr lang="en-US" dirty="0" smtClean="0"/>
              <a:t>Boys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 19</a:t>
            </a:r>
            <a:r>
              <a:rPr lang="en-US" baseline="30000" dirty="0" smtClean="0"/>
              <a:t>th</a:t>
            </a:r>
            <a:r>
              <a:rPr lang="en-US" dirty="0" smtClean="0"/>
              <a:t> century many left family to “make it on their own”</a:t>
            </a:r>
          </a:p>
          <a:p>
            <a:r>
              <a:rPr lang="en-US" dirty="0" smtClean="0"/>
              <a:t>Focus on strenuous activities</a:t>
            </a:r>
          </a:p>
          <a:p>
            <a:r>
              <a:rPr lang="en-US" dirty="0" smtClean="0"/>
              <a:t>Learning self-control and self denial</a:t>
            </a:r>
          </a:p>
          <a:p>
            <a:pPr lvl="1"/>
            <a:r>
              <a:rPr lang="en-US" dirty="0" smtClean="0"/>
              <a:t>In 20</a:t>
            </a:r>
            <a:r>
              <a:rPr lang="en-US" baseline="30000" dirty="0" smtClean="0"/>
              <a:t>th</a:t>
            </a:r>
            <a:r>
              <a:rPr lang="en-US" dirty="0" smtClean="0"/>
              <a:t> century, anger and sexual desire was the manhood ideal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1534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Gender intensification hypothesis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Differential gender socialization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95</TotalTime>
  <Words>538</Words>
  <Application>Microsoft Office PowerPoint</Application>
  <PresentationFormat>On-screen Show (4:3)</PresentationFormat>
  <Paragraphs>124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Foundry</vt:lpstr>
      <vt:lpstr>Contemporary Adolescence</vt:lpstr>
      <vt:lpstr>Sequence of Physical Changes</vt:lpstr>
      <vt:lpstr>Sequence of Physical Changes</vt:lpstr>
      <vt:lpstr>Effects of Puberty on Parent/Child Relationship</vt:lpstr>
      <vt:lpstr>Gender</vt:lpstr>
      <vt:lpstr>History of Gender Development: Girls</vt:lpstr>
      <vt:lpstr>History of Gender Development: Girls</vt:lpstr>
      <vt:lpstr>History of Gender Development: Boys</vt:lpstr>
      <vt:lpstr>Gender Roles</vt:lpstr>
      <vt:lpstr>Problems with gender socialization</vt:lpstr>
      <vt:lpstr>Body Types and Ideals</vt:lpstr>
      <vt:lpstr>Quote</vt:lpstr>
      <vt:lpstr>Body Image</vt:lpstr>
      <vt:lpstr>Body Image</vt:lpstr>
      <vt:lpstr>Weight</vt:lpstr>
      <vt:lpstr>Eating Disorders</vt:lpstr>
      <vt:lpstr>Nutrition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13</cp:revision>
  <dcterms:created xsi:type="dcterms:W3CDTF">2010-02-01T13:35:00Z</dcterms:created>
  <dcterms:modified xsi:type="dcterms:W3CDTF">2011-02-15T21:39:06Z</dcterms:modified>
</cp:coreProperties>
</file>