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3573A-C35F-4193-B940-165552F73DE2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D6661-DDCF-4FF0-A410-CEE13C47D8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D6661-DDCF-4FF0-A410-CEE13C47D84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44DF7C0-174A-424D-8CD7-5A83D2E0D17B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DF7C0-174A-424D-8CD7-5A83D2E0D17B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DF7C0-174A-424D-8CD7-5A83D2E0D17B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DF7C0-174A-424D-8CD7-5A83D2E0D17B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44DF7C0-174A-424D-8CD7-5A83D2E0D17B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DF7C0-174A-424D-8CD7-5A83D2E0D17B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DF7C0-174A-424D-8CD7-5A83D2E0D17B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DF7C0-174A-424D-8CD7-5A83D2E0D17B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4DF7C0-174A-424D-8CD7-5A83D2E0D17B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44DF7C0-174A-424D-8CD7-5A83D2E0D17B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44DF7C0-174A-424D-8CD7-5A83D2E0D17B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44DF7C0-174A-424D-8CD7-5A83D2E0D17B}" type="datetimeFigureOut">
              <a:rPr lang="en-US" smtClean="0"/>
              <a:pPr/>
              <a:t>2/15/2011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CABDD21E-507E-41FB-A2C8-257630AD4D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Chapter </a:t>
            </a:r>
            <a:r>
              <a:rPr lang="en-US" smtClean="0"/>
              <a:t>9</a:t>
            </a:r>
            <a:endParaRPr lang="en-US" dirty="0" smtClean="0"/>
          </a:p>
          <a:p>
            <a:r>
              <a:rPr lang="en-US" dirty="0" smtClean="0"/>
              <a:t>Adolescence and their Families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Physically, adolescents become bigger</a:t>
            </a:r>
          </a:p>
          <a:p>
            <a:r>
              <a:rPr lang="en-US" dirty="0" smtClean="0"/>
              <a:t>Increased ability to think critically</a:t>
            </a:r>
          </a:p>
          <a:p>
            <a:r>
              <a:rPr lang="en-US" dirty="0" smtClean="0"/>
              <a:t>Sexual issues</a:t>
            </a:r>
          </a:p>
          <a:p>
            <a:r>
              <a:rPr lang="en-US" dirty="0" smtClean="0"/>
              <a:t>Differences in outlook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adult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Typically, relationships between parents and emerging adults improve</a:t>
            </a:r>
          </a:p>
          <a:p>
            <a:r>
              <a:rPr lang="en-US" dirty="0" smtClean="0"/>
              <a:t>Emerging adults who move out tend to get along better with their parents than those that remain at home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brief reminder of </a:t>
            </a:r>
            <a:br>
              <a:rPr lang="en-US" dirty="0" smtClean="0"/>
            </a:br>
            <a:r>
              <a:rPr lang="en-US" dirty="0" smtClean="0"/>
              <a:t>Systems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Subsystems</a:t>
            </a:r>
          </a:p>
          <a:p>
            <a:r>
              <a:rPr lang="en-US" dirty="0" smtClean="0"/>
              <a:t>Inter-relatedness of the subsystems</a:t>
            </a:r>
          </a:p>
          <a:p>
            <a:r>
              <a:rPr lang="en-US" dirty="0" smtClean="0"/>
              <a:t>Homeostasis and morphogenesis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Changes in the system:</a:t>
            </a:r>
            <a:br>
              <a:rPr lang="en-US" dirty="0" smtClean="0"/>
            </a:br>
            <a:r>
              <a:rPr lang="en-US" dirty="0" smtClean="0"/>
              <a:t>Parent’s in midlife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in midlife perceive:</a:t>
            </a:r>
          </a:p>
          <a:p>
            <a:pPr lvl="1"/>
            <a:r>
              <a:rPr lang="en-US" dirty="0" smtClean="0"/>
              <a:t>Decline in:</a:t>
            </a:r>
          </a:p>
          <a:p>
            <a:pPr lvl="2"/>
            <a:r>
              <a:rPr lang="en-US" dirty="0" smtClean="0"/>
              <a:t>Energy</a:t>
            </a:r>
          </a:p>
          <a:p>
            <a:pPr lvl="2"/>
            <a:r>
              <a:rPr lang="en-US" dirty="0" smtClean="0"/>
              <a:t>Health</a:t>
            </a:r>
          </a:p>
          <a:p>
            <a:pPr lvl="2"/>
            <a:r>
              <a:rPr lang="en-US" dirty="0" smtClean="0"/>
              <a:t>Creativity</a:t>
            </a:r>
          </a:p>
          <a:p>
            <a:pPr lvl="2"/>
            <a:r>
              <a:rPr lang="en-US" dirty="0" smtClean="0"/>
              <a:t>Physical attractiveness</a:t>
            </a:r>
          </a:p>
          <a:p>
            <a:pPr lvl="1"/>
            <a:r>
              <a:rPr lang="en-US" dirty="0" smtClean="0"/>
              <a:t>But an increase in:</a:t>
            </a:r>
          </a:p>
          <a:p>
            <a:pPr lvl="2"/>
            <a:r>
              <a:rPr lang="en-US" dirty="0" smtClean="0"/>
              <a:t>Wisdom</a:t>
            </a:r>
          </a:p>
          <a:p>
            <a:pPr lvl="2"/>
            <a:r>
              <a:rPr lang="en-US" dirty="0" smtClean="0"/>
              <a:t>Competence</a:t>
            </a:r>
          </a:p>
          <a:p>
            <a:pPr lvl="2"/>
            <a:r>
              <a:rPr lang="en-US" dirty="0" smtClean="0"/>
              <a:t>Psychological health</a:t>
            </a:r>
          </a:p>
          <a:p>
            <a:pPr lvl="2"/>
            <a:r>
              <a:rPr lang="en-US" dirty="0" smtClean="0"/>
              <a:t>Respect from others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parental midlife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tend to become more flexible in midlife</a:t>
            </a:r>
          </a:p>
          <a:p>
            <a:r>
              <a:rPr lang="en-US" dirty="0" smtClean="0"/>
              <a:t>Contrary to popular culture, most parents handle the “empty nest” just fine</a:t>
            </a:r>
          </a:p>
          <a:p>
            <a:r>
              <a:rPr lang="en-US" dirty="0" smtClean="0"/>
              <a:t>Parents that do undergo a period of life evaluation find their relationship with their adolescents are</a:t>
            </a:r>
            <a:br>
              <a:rPr lang="en-US" dirty="0" smtClean="0"/>
            </a:br>
            <a:r>
              <a:rPr lang="en-US" dirty="0" smtClean="0"/>
              <a:t>negatively affected by it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Siblings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Caregiver relationship</a:t>
            </a:r>
          </a:p>
          <a:p>
            <a:r>
              <a:rPr lang="en-US" dirty="0" smtClean="0"/>
              <a:t>Buddy relationship</a:t>
            </a:r>
          </a:p>
          <a:p>
            <a:r>
              <a:rPr lang="en-US" dirty="0" smtClean="0"/>
              <a:t>Critical relationship</a:t>
            </a:r>
          </a:p>
          <a:p>
            <a:r>
              <a:rPr lang="en-US" dirty="0" smtClean="0"/>
              <a:t>Rival relationship</a:t>
            </a:r>
          </a:p>
          <a:p>
            <a:r>
              <a:rPr lang="en-US" dirty="0" smtClean="0"/>
              <a:t>Casual relationship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Parenting: What do </a:t>
            </a:r>
            <a:br>
              <a:rPr lang="en-US" dirty="0" smtClean="0"/>
            </a:br>
            <a:r>
              <a:rPr lang="en-US" dirty="0" smtClean="0"/>
              <a:t>adolescents want?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Connection</a:t>
            </a:r>
          </a:p>
          <a:p>
            <a:pPr lvl="1"/>
            <a:r>
              <a:rPr lang="en-US" dirty="0" smtClean="0"/>
              <a:t>Interest and help</a:t>
            </a:r>
          </a:p>
          <a:p>
            <a:pPr lvl="1"/>
            <a:r>
              <a:rPr lang="en-US" dirty="0" smtClean="0"/>
              <a:t>Listening and empathy</a:t>
            </a:r>
          </a:p>
          <a:p>
            <a:pPr lvl="1"/>
            <a:r>
              <a:rPr lang="en-US" dirty="0" smtClean="0"/>
              <a:t>Love</a:t>
            </a:r>
          </a:p>
          <a:p>
            <a:pPr lvl="1"/>
            <a:r>
              <a:rPr lang="en-US" dirty="0" smtClean="0"/>
              <a:t>Acceptance and approval</a:t>
            </a:r>
          </a:p>
          <a:p>
            <a:r>
              <a:rPr lang="en-US" dirty="0" smtClean="0"/>
              <a:t>Trust</a:t>
            </a:r>
          </a:p>
          <a:p>
            <a:r>
              <a:rPr lang="en-US" dirty="0" smtClean="0"/>
              <a:t>Autonomy</a:t>
            </a:r>
          </a:p>
          <a:p>
            <a:pPr lvl="1"/>
            <a:r>
              <a:rPr lang="en-US" dirty="0" smtClean="0"/>
              <a:t>Enmeshed</a:t>
            </a:r>
          </a:p>
          <a:p>
            <a:pPr lvl="1"/>
            <a:r>
              <a:rPr lang="en-US" dirty="0" smtClean="0"/>
              <a:t>Disengaged</a:t>
            </a:r>
          </a:p>
          <a:p>
            <a:r>
              <a:rPr lang="en-US" dirty="0" smtClean="0"/>
              <a:t>Regulation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Regulation: Parenting Styles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Demandingness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Responsiveness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Authoritative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Permissive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Authoritarian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Disengaged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352801"/>
            <a:ext cx="8229600" cy="160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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 is better to have one parent who is authoritative and one who is not that to have two of any other kind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Attachment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</a:t>
            </a:r>
          </a:p>
          <a:p>
            <a:pPr lvl="1"/>
            <a:r>
              <a:rPr lang="en-US" dirty="0" smtClean="0"/>
              <a:t>Feelings of competency</a:t>
            </a:r>
          </a:p>
          <a:p>
            <a:pPr lvl="1"/>
            <a:r>
              <a:rPr lang="en-US" dirty="0" smtClean="0"/>
              <a:t>Get along well with others</a:t>
            </a:r>
          </a:p>
          <a:p>
            <a:pPr lvl="1"/>
            <a:r>
              <a:rPr lang="en-US" dirty="0" smtClean="0"/>
              <a:t>Do well in school</a:t>
            </a:r>
          </a:p>
          <a:p>
            <a:pPr lvl="1"/>
            <a:r>
              <a:rPr lang="en-US" dirty="0" smtClean="0"/>
              <a:t>High self esteem</a:t>
            </a:r>
          </a:p>
          <a:p>
            <a:pPr lvl="1"/>
            <a:r>
              <a:rPr lang="en-US" dirty="0" smtClean="0"/>
              <a:t>Less likely to get in trouble and be depressed</a:t>
            </a:r>
          </a:p>
          <a:p>
            <a:r>
              <a:rPr lang="en-US" dirty="0" smtClean="0"/>
              <a:t>Anxious</a:t>
            </a:r>
          </a:p>
          <a:p>
            <a:r>
              <a:rPr lang="en-US" dirty="0" smtClean="0"/>
              <a:t>Avoidant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Adolescents and parents generally agree on many of the most important aspects of their views of life</a:t>
            </a:r>
          </a:p>
          <a:p>
            <a:r>
              <a:rPr lang="en-US" dirty="0" smtClean="0"/>
              <a:t>Adolescents typically love and care about their parents</a:t>
            </a:r>
          </a:p>
          <a:p>
            <a:r>
              <a:rPr lang="en-US" dirty="0" smtClean="0"/>
              <a:t>Arguments generally concern minor issues</a:t>
            </a:r>
          </a:p>
          <a:p>
            <a:r>
              <a:rPr lang="en-US" dirty="0" smtClean="0"/>
              <a:t>However, conflict with parents does rise sharply in early adolescence, remains high for several years, and declines </a:t>
            </a:r>
            <a:br>
              <a:rPr lang="en-US" dirty="0" smtClean="0"/>
            </a:br>
            <a:r>
              <a:rPr lang="en-US" dirty="0" smtClean="0"/>
              <a:t>in late adolescence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302</Words>
  <Application>Microsoft Office PowerPoint</Application>
  <PresentationFormat>On-screen Show (4:3)</PresentationFormat>
  <Paragraphs>85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Contemporary Adolescence</vt:lpstr>
      <vt:lpstr>A brief reminder of  Systems Theory</vt:lpstr>
      <vt:lpstr>Changes in the system: Parent’s in midlife</vt:lpstr>
      <vt:lpstr>More about parental midlife</vt:lpstr>
      <vt:lpstr>The Siblings</vt:lpstr>
      <vt:lpstr>Parenting: What do  adolescents want?</vt:lpstr>
      <vt:lpstr>Regulation: Parenting Styles</vt:lpstr>
      <vt:lpstr>Attachment Style</vt:lpstr>
      <vt:lpstr>Conflict</vt:lpstr>
      <vt:lpstr>Sources of Conflict</vt:lpstr>
      <vt:lpstr>Emerging adult relationship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Trent Parker</dc:creator>
  <cp:lastModifiedBy>Trent Parker</cp:lastModifiedBy>
  <cp:revision>13</cp:revision>
  <dcterms:created xsi:type="dcterms:W3CDTF">2010-02-24T13:33:25Z</dcterms:created>
  <dcterms:modified xsi:type="dcterms:W3CDTF">2011-02-15T21:43:20Z</dcterms:modified>
</cp:coreProperties>
</file>