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1" r:id="rId6"/>
    <p:sldId id="260" r:id="rId7"/>
    <p:sldId id="270" r:id="rId8"/>
    <p:sldId id="27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145DF4-1F12-46C7-BD0C-12E88A4B696A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618B7-5B3C-41A0-9D77-7491B07EB2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79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618B7-5B3C-41A0-9D77-7491B07EB27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618B7-5B3C-41A0-9D77-7491B07EB27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618B7-5B3C-41A0-9D77-7491B07EB27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618B7-5B3C-41A0-9D77-7491B07EB27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618B7-5B3C-41A0-9D77-7491B07EB27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618B7-5B3C-41A0-9D77-7491B07EB27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618B7-5B3C-41A0-9D77-7491B07EB27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618B7-5B3C-41A0-9D77-7491B07EB27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618B7-5B3C-41A0-9D77-7491B07EB27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618B7-5B3C-41A0-9D77-7491B07EB27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618B7-5B3C-41A0-9D77-7491B07EB27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618B7-5B3C-41A0-9D77-7491B07EB27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618B7-5B3C-41A0-9D77-7491B07EB27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58DB71-B930-4A66-BCEB-3BB6020B8790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6C86958-5CDE-4EF9-9B5E-C97A479928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DB71-B930-4A66-BCEB-3BB6020B8790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86958-5CDE-4EF9-9B5E-C97A479928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DB71-B930-4A66-BCEB-3BB6020B8790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86958-5CDE-4EF9-9B5E-C97A479928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DB71-B930-4A66-BCEB-3BB6020B8790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86958-5CDE-4EF9-9B5E-C97A479928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DB71-B930-4A66-BCEB-3BB6020B8790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86958-5CDE-4EF9-9B5E-C97A479928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DB71-B930-4A66-BCEB-3BB6020B8790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86958-5CDE-4EF9-9B5E-C97A479928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DB71-B930-4A66-BCEB-3BB6020B8790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86958-5CDE-4EF9-9B5E-C97A479928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58DB71-B930-4A66-BCEB-3BB6020B8790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C86958-5CDE-4EF9-9B5E-C97A479928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58DB71-B930-4A66-BCEB-3BB6020B8790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6C86958-5CDE-4EF9-9B5E-C97A479928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DB71-B930-4A66-BCEB-3BB6020B8790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86958-5CDE-4EF9-9B5E-C97A479928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DB71-B930-4A66-BCEB-3BB6020B8790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86958-5CDE-4EF9-9B5E-C97A479928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DB71-B930-4A66-BCEB-3BB6020B8790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86958-5CDE-4EF9-9B5E-C97A479928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58DB71-B930-4A66-BCEB-3BB6020B8790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6C86958-5CDE-4EF9-9B5E-C97A479928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Contemporary Adolescence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Love and Sexuality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of sexually active adolescents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By grades 9-12, about half of American adolescents have not had sexual intercourse</a:t>
            </a:r>
          </a:p>
          <a:p>
            <a:pPr lvl="1"/>
            <a:r>
              <a:rPr lang="en-US" dirty="0" smtClean="0"/>
              <a:t>Adolescents who remain virgins through high school are more likely: to have developed later, have higher levels of academic performance and aspirations, to be politically conservative and participate in religious activities</a:t>
            </a:r>
          </a:p>
          <a:p>
            <a:r>
              <a:rPr lang="en-US" dirty="0" smtClean="0"/>
              <a:t>Early adolescents who are sexually active are:</a:t>
            </a:r>
          </a:p>
          <a:p>
            <a:pPr lvl="1"/>
            <a:r>
              <a:rPr lang="en-US" dirty="0" smtClean="0"/>
              <a:t>More likely to use drugs and alcohol, </a:t>
            </a:r>
            <a:br>
              <a:rPr lang="en-US" dirty="0" smtClean="0"/>
            </a:br>
            <a:r>
              <a:rPr lang="en-US" dirty="0" smtClean="0"/>
              <a:t>more likely to come from single-parent </a:t>
            </a:r>
            <a:br>
              <a:rPr lang="en-US" dirty="0" smtClean="0"/>
            </a:br>
            <a:r>
              <a:rPr lang="en-US" dirty="0" smtClean="0"/>
              <a:t>homes and live in poverty</a:t>
            </a:r>
          </a:p>
          <a:p>
            <a:r>
              <a:rPr lang="en-US" dirty="0" smtClean="0"/>
              <a:t>Most studies show no difference in </a:t>
            </a:r>
            <a:br>
              <a:rPr lang="en-US" dirty="0" smtClean="0"/>
            </a:br>
            <a:r>
              <a:rPr lang="en-US" dirty="0" smtClean="0"/>
              <a:t>parental monitoring between being </a:t>
            </a:r>
            <a:br>
              <a:rPr lang="en-US" dirty="0" smtClean="0"/>
            </a:br>
            <a:r>
              <a:rPr lang="en-US" dirty="0" smtClean="0"/>
              <a:t>sexually active or not</a:t>
            </a:r>
          </a:p>
          <a:p>
            <a:pPr lvl="1"/>
            <a:r>
              <a:rPr lang="en-US" dirty="0" smtClean="0"/>
              <a:t>There are differences based on ethnicity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Same-Sex Attraction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599" cy="375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914400"/>
                <a:gridCol w="1088571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Females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Males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 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 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 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 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 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 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Same-sex romantic</a:t>
                      </a:r>
                      <a:r>
                        <a:rPr lang="en-US" baseline="0" dirty="0" smtClean="0"/>
                        <a:t> attraction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Same-sex</a:t>
                      </a:r>
                      <a:r>
                        <a:rPr lang="en-US" baseline="0" dirty="0" smtClean="0"/>
                        <a:t> sexual behavior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Sexual identity: Gay/Lesbian</a:t>
                      </a:r>
                    </a:p>
                    <a:p>
                      <a:r>
                        <a:rPr lang="en-US" dirty="0" smtClean="0"/>
                        <a:t>Bisexual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1%</a:t>
                      </a:r>
                    </a:p>
                    <a:p>
                      <a:pPr algn="ctr"/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2%</a:t>
                      </a:r>
                    </a:p>
                    <a:p>
                      <a:pPr algn="ctr"/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Awareness of GLB identity usually begins in early adolescence</a:t>
            </a:r>
          </a:p>
          <a:p>
            <a:r>
              <a:rPr lang="en-US" dirty="0" smtClean="0"/>
              <a:t>Disclosure usually happens in late adolescence or early adulthood</a:t>
            </a:r>
          </a:p>
          <a:p>
            <a:r>
              <a:rPr lang="en-US" dirty="0" smtClean="0"/>
              <a:t>Average age in 1970’s: 21; average age today: 16</a:t>
            </a:r>
          </a:p>
          <a:p>
            <a:r>
              <a:rPr lang="en-US" dirty="0" smtClean="0"/>
              <a:t>First disclosure is usually to a friend</a:t>
            </a:r>
          </a:p>
          <a:p>
            <a:r>
              <a:rPr lang="en-US" dirty="0" smtClean="0"/>
              <a:t>For many, the coming-out process is never complete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About 1/3 GLB adolescents have attempted suicide</a:t>
            </a:r>
          </a:p>
          <a:p>
            <a:r>
              <a:rPr lang="en-US" dirty="0" smtClean="0"/>
              <a:t>Rates of substance abuse, school difficulties, and running away are also higher in GLB adolescents</a:t>
            </a:r>
          </a:p>
          <a:p>
            <a:r>
              <a:rPr lang="en-US" dirty="0" smtClean="0"/>
              <a:t>Increased risk of harassment from peers</a:t>
            </a:r>
          </a:p>
          <a:p>
            <a:r>
              <a:rPr lang="en-US" dirty="0" smtClean="0"/>
              <a:t>It is becoming more and more </a:t>
            </a:r>
            <a:br>
              <a:rPr lang="en-US" dirty="0" smtClean="0"/>
            </a:br>
            <a:r>
              <a:rPr lang="en-US" dirty="0" smtClean="0"/>
              <a:t>accepted among adolescents, but </a:t>
            </a:r>
            <a:br>
              <a:rPr lang="en-US" dirty="0" smtClean="0"/>
            </a:br>
            <a:r>
              <a:rPr lang="en-US" dirty="0" smtClean="0"/>
              <a:t>homophobia is still pervasive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 Education (Pearson)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 for appropriate relationships</a:t>
            </a:r>
          </a:p>
          <a:p>
            <a:pPr lvl="1"/>
            <a:r>
              <a:rPr lang="en-US" dirty="0" smtClean="0"/>
              <a:t>Learning about healthy relationships</a:t>
            </a:r>
          </a:p>
          <a:p>
            <a:pPr lvl="1"/>
            <a:r>
              <a:rPr lang="en-US" dirty="0" smtClean="0"/>
              <a:t>Engaging young people in sexual meaning (not just health—intimacy)</a:t>
            </a:r>
          </a:p>
          <a:p>
            <a:pPr lvl="1"/>
            <a:r>
              <a:rPr lang="en-US" dirty="0" smtClean="0"/>
              <a:t>Place child (or potential child) at center stage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Intimacy—types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2743200" cy="43251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Sexual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Emotional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Intellectual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Aesthetic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Creative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Recreational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Work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Crisis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Commitment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Spiritual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Love relationship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Same-gender groups go to places in hopes to find opposite-gender groups</a:t>
            </a:r>
          </a:p>
          <a:p>
            <a:r>
              <a:rPr lang="en-US" dirty="0" smtClean="0"/>
              <a:t>Social gatherings arranged by adults</a:t>
            </a:r>
          </a:p>
          <a:p>
            <a:r>
              <a:rPr lang="en-US" dirty="0" smtClean="0"/>
              <a:t>Mixed gender groups arrange to go to some particular event</a:t>
            </a:r>
          </a:p>
          <a:p>
            <a:r>
              <a:rPr lang="en-US" dirty="0" smtClean="0"/>
              <a:t>Couples begin to date as pairs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adolescents form love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3124200" cy="4325112"/>
          </a:xfrm>
        </p:spPr>
        <p:txBody>
          <a:bodyPr/>
          <a:lstStyle/>
          <a:p>
            <a:r>
              <a:rPr lang="en-US" dirty="0" smtClean="0"/>
              <a:t>Recreation</a:t>
            </a:r>
          </a:p>
          <a:p>
            <a:r>
              <a:rPr lang="en-US" dirty="0" smtClean="0"/>
              <a:t>Learning</a:t>
            </a:r>
          </a:p>
          <a:p>
            <a:r>
              <a:rPr lang="en-US" dirty="0" smtClean="0"/>
              <a:t>Status</a:t>
            </a:r>
          </a:p>
          <a:p>
            <a:r>
              <a:rPr lang="en-US" dirty="0" smtClean="0"/>
              <a:t>Companionship</a:t>
            </a:r>
          </a:p>
          <a:p>
            <a:r>
              <a:rPr lang="en-US" dirty="0" smtClean="0"/>
              <a:t>Intimacy</a:t>
            </a:r>
          </a:p>
          <a:p>
            <a:r>
              <a:rPr lang="en-US" dirty="0" smtClean="0"/>
              <a:t>Courtship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867400" y="4572000"/>
            <a:ext cx="3124200" cy="2133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</a:t>
            </a:r>
            <a:r>
              <a:rPr kumimoji="0" lang="en-US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11</a:t>
            </a:r>
            <a:r>
              <a:rPr kumimoji="0" lang="en-US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graders do it for recreation, intimacy,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status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lang="en-US" baseline="0" dirty="0" smtClean="0"/>
              <a:t>By</a:t>
            </a:r>
            <a:r>
              <a:rPr lang="en-US" dirty="0" smtClean="0"/>
              <a:t> college, it is for intimacy, companionship, and recreation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Developmental model of love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Initiation phase</a:t>
            </a:r>
          </a:p>
          <a:p>
            <a:r>
              <a:rPr lang="en-US" dirty="0" smtClean="0"/>
              <a:t>Status phase</a:t>
            </a:r>
          </a:p>
          <a:p>
            <a:r>
              <a:rPr lang="en-US" dirty="0" smtClean="0"/>
              <a:t>Affection phase</a:t>
            </a:r>
          </a:p>
          <a:p>
            <a:r>
              <a:rPr lang="en-US" dirty="0" smtClean="0"/>
              <a:t>Bonding phase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Breaking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Implications of egocentrism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for Breaking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Referring to self</a:t>
            </a:r>
          </a:p>
          <a:p>
            <a:pPr lvl="1"/>
            <a:r>
              <a:rPr lang="en-US" dirty="0" smtClean="0"/>
              <a:t>I desired to be independent</a:t>
            </a:r>
          </a:p>
          <a:p>
            <a:pPr lvl="1"/>
            <a:r>
              <a:rPr lang="en-US" dirty="0" smtClean="0"/>
              <a:t>I became bored with the relationship</a:t>
            </a:r>
          </a:p>
          <a:p>
            <a:r>
              <a:rPr lang="en-US" dirty="0" smtClean="0"/>
              <a:t>Referring to the partner</a:t>
            </a:r>
          </a:p>
          <a:p>
            <a:pPr lvl="1"/>
            <a:r>
              <a:rPr lang="en-US" dirty="0" smtClean="0"/>
              <a:t>My partner desired to be independent</a:t>
            </a:r>
          </a:p>
          <a:p>
            <a:pPr lvl="1"/>
            <a:r>
              <a:rPr lang="en-US" dirty="0" smtClean="0"/>
              <a:t>My partner became bored with the relationship</a:t>
            </a:r>
          </a:p>
          <a:p>
            <a:pPr lvl="1"/>
            <a:r>
              <a:rPr lang="en-US" dirty="0" smtClean="0"/>
              <a:t>My partner became interested in someone else</a:t>
            </a:r>
          </a:p>
          <a:p>
            <a:r>
              <a:rPr lang="en-US" dirty="0" smtClean="0"/>
              <a:t>Referring to couple interaction</a:t>
            </a:r>
          </a:p>
          <a:p>
            <a:pPr lvl="1"/>
            <a:r>
              <a:rPr lang="en-US" dirty="0" smtClean="0"/>
              <a:t>We had different interests</a:t>
            </a:r>
          </a:p>
          <a:p>
            <a:pPr lvl="1"/>
            <a:r>
              <a:rPr lang="en-US" dirty="0" smtClean="0"/>
              <a:t>We had communication problems</a:t>
            </a:r>
          </a:p>
          <a:p>
            <a:pPr lvl="1"/>
            <a:r>
              <a:rPr lang="en-US" dirty="0" smtClean="0"/>
              <a:t>We had conflicting sexual attitudes and/or problems</a:t>
            </a:r>
          </a:p>
          <a:p>
            <a:pPr lvl="1"/>
            <a:r>
              <a:rPr lang="en-US" dirty="0" smtClean="0"/>
              <a:t>We had confliction marriage ideas</a:t>
            </a:r>
          </a:p>
          <a:p>
            <a:pPr lvl="1"/>
            <a:r>
              <a:rPr lang="en-US" dirty="0" smtClean="0"/>
              <a:t>We had different backgrounds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Dating and emotions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of 9</a:t>
            </a:r>
            <a:r>
              <a:rPr lang="en-US" baseline="30000" dirty="0" smtClean="0"/>
              <a:t>th</a:t>
            </a:r>
            <a:r>
              <a:rPr lang="en-US" dirty="0" smtClean="0"/>
              <a:t> – 12</a:t>
            </a:r>
            <a:r>
              <a:rPr lang="en-US" baseline="30000" dirty="0" smtClean="0"/>
              <a:t>th</a:t>
            </a:r>
            <a:r>
              <a:rPr lang="en-US" dirty="0" smtClean="0"/>
              <a:t> graders, what percent of strong emotion comes from real and fantasized relationships:</a:t>
            </a:r>
          </a:p>
          <a:p>
            <a:pPr lvl="1"/>
            <a:r>
              <a:rPr lang="en-US" dirty="0" smtClean="0"/>
              <a:t>Girls: 33% heterosexual</a:t>
            </a:r>
          </a:p>
          <a:p>
            <a:pPr lvl="1"/>
            <a:r>
              <a:rPr lang="en-US" dirty="0" smtClean="0"/>
              <a:t>Boys: 25% heterosexual</a:t>
            </a:r>
          </a:p>
          <a:p>
            <a:pPr lvl="1"/>
            <a:r>
              <a:rPr lang="en-US" dirty="0" smtClean="0"/>
              <a:t>42% of these were negative emotions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Dating and emotions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study of 200 10</a:t>
            </a:r>
            <a:r>
              <a:rPr lang="en-US" baseline="30000" dirty="0" smtClean="0"/>
              <a:t>th</a:t>
            </a:r>
            <a:r>
              <a:rPr lang="en-US" dirty="0" smtClean="0"/>
              <a:t> graders:</a:t>
            </a:r>
          </a:p>
          <a:p>
            <a:pPr lvl="1"/>
            <a:r>
              <a:rPr lang="en-US" dirty="0" smtClean="0"/>
              <a:t>More romantic experience = higher levels of social acceptance, friendship competence, and romantic competence; BUT higher level of substance use, delinquency, sexual behavior</a:t>
            </a:r>
          </a:p>
          <a:p>
            <a:pPr lvl="1"/>
            <a:r>
              <a:rPr lang="en-US" dirty="0" smtClean="0"/>
              <a:t>Another study found that for girls, more romantic experiences = depressive symptoms and emotionally unavailable parents</a:t>
            </a:r>
          </a:p>
          <a:p>
            <a:pPr lvl="1"/>
            <a:r>
              <a:rPr lang="en-US" dirty="0" smtClean="0"/>
              <a:t>At an early age, romantic relationships can be particularly problematic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age of sexual behaviors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 at First Experience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Females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Kissing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Touch breast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Touch penis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Touch vagina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Sexual intercourse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Oral sex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2.3.23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87</TotalTime>
  <Words>575</Words>
  <Application>Microsoft Office PowerPoint</Application>
  <PresentationFormat>On-screen Show (4:3)</PresentationFormat>
  <Paragraphs>150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Urban</vt:lpstr>
      <vt:lpstr>Contemporary Adolescence</vt:lpstr>
      <vt:lpstr>Love relationship sequence</vt:lpstr>
      <vt:lpstr>Why adolescents form love relationships</vt:lpstr>
      <vt:lpstr>Developmental model of love</vt:lpstr>
      <vt:lpstr>Breaking up</vt:lpstr>
      <vt:lpstr>Reasons for Breaking Up</vt:lpstr>
      <vt:lpstr>Dating and emotions</vt:lpstr>
      <vt:lpstr>Dating and emotions</vt:lpstr>
      <vt:lpstr>Average age of sexual behaviors</vt:lpstr>
      <vt:lpstr>Characteristics of sexually active adolescents</vt:lpstr>
      <vt:lpstr>Same-Sex Attraction</vt:lpstr>
      <vt:lpstr>Coming out</vt:lpstr>
      <vt:lpstr>Coming out</vt:lpstr>
      <vt:lpstr>Sex Education (Pearson)</vt:lpstr>
      <vt:lpstr>Intimacy—types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Adolescence</dc:title>
  <dc:creator>Trent Parker</dc:creator>
  <cp:lastModifiedBy>Parker, Trent S</cp:lastModifiedBy>
  <cp:revision>13</cp:revision>
  <dcterms:created xsi:type="dcterms:W3CDTF">2010-02-18T19:14:18Z</dcterms:created>
  <dcterms:modified xsi:type="dcterms:W3CDTF">2012-04-02T15:45:54Z</dcterms:modified>
</cp:coreProperties>
</file>