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notesSlides/notesSlide1.xml" ContentType="application/vnd.openxmlformats-officedocument.presentationml.notesSlide+xml"/>
  <Override PartName="/ppt/tags/tag5.xml" ContentType="application/vnd.openxmlformats-officedocument.presentationml.tags+xml"/>
  <Override PartName="/ppt/notesSlides/notesSlide2.xml" ContentType="application/vnd.openxmlformats-officedocument.presentationml.notesSlide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custDataLst>
    <p:tags r:id="rId14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36" d="100"/>
          <a:sy n="136" d="100"/>
        </p:scale>
        <p:origin x="-166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printerSettings" Target="printerSettings/printerSettings1.bin"/><Relationship Id="rId14" Type="http://schemas.openxmlformats.org/officeDocument/2006/relationships/tags" Target="tags/tag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CD2636-FD0A-4451-9D35-A96050F8F55B}" type="datetimeFigureOut">
              <a:rPr lang="en-US" smtClean="0"/>
              <a:t>4/23/12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1787D1-71D5-4890-A513-3CB74EB1C0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42390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Individualism and purpose orientation: ok to do what satisfies your own needs, and occasionally others.</a:t>
            </a:r>
          </a:p>
          <a:p>
            <a:r>
              <a:rPr lang="en-US" dirty="0" smtClean="0"/>
              <a:t>Interpersonal concordance orientation: loyalty, conform to what others see</a:t>
            </a:r>
            <a:r>
              <a:rPr lang="en-US" baseline="0" dirty="0" smtClean="0"/>
              <a:t> as being “good” in a role</a:t>
            </a:r>
          </a:p>
          <a:p>
            <a:r>
              <a:rPr lang="en-US" baseline="0" dirty="0" smtClean="0"/>
              <a:t>Social systems: reference to concepts like social order, law, and justice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1787D1-71D5-4890-A513-3CB74EB1C02F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Community rights/individual rights: society rules/laws important,</a:t>
            </a:r>
            <a:r>
              <a:rPr lang="en-US" baseline="0" dirty="0" smtClean="0"/>
              <a:t> but also important to question and change them</a:t>
            </a:r>
          </a:p>
          <a:p>
            <a:r>
              <a:rPr lang="en-US" baseline="0" dirty="0" smtClean="0"/>
              <a:t>University ethical principles: operate on set of universal ethical principles; better to violate laws and rules to stick to universal principles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1787D1-71D5-4890-A513-3CB74EB1C02F}" type="slidenum">
              <a:rPr lang="en-US" smtClean="0"/>
              <a:t>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E9F50-7EB0-427F-A560-811BAB8939F9}" type="datetimeFigureOut">
              <a:rPr lang="en-US" smtClean="0"/>
              <a:pPr/>
              <a:t>4/23/12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58B16D0-D2C2-4524-A126-E4E8602EADD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E9F50-7EB0-427F-A560-811BAB8939F9}" type="datetimeFigureOut">
              <a:rPr lang="en-US" smtClean="0"/>
              <a:pPr/>
              <a:t>4/23/12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B16D0-D2C2-4524-A126-E4E8602EAD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358B16D0-D2C2-4524-A126-E4E8602EADD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E9F50-7EB0-427F-A560-811BAB8939F9}" type="datetimeFigureOut">
              <a:rPr lang="en-US" smtClean="0"/>
              <a:pPr/>
              <a:t>4/23/12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E9F50-7EB0-427F-A560-811BAB8939F9}" type="datetimeFigureOut">
              <a:rPr lang="en-US" smtClean="0"/>
              <a:pPr/>
              <a:t>4/23/12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B16D0-D2C2-4524-A126-E4E8602EAD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E9F50-7EB0-427F-A560-811BAB8939F9}" type="datetimeFigureOut">
              <a:rPr lang="en-US" smtClean="0"/>
              <a:pPr/>
              <a:t>4/23/12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358B16D0-D2C2-4524-A126-E4E8602EADD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E9F50-7EB0-427F-A560-811BAB8939F9}" type="datetimeFigureOut">
              <a:rPr lang="en-US" smtClean="0"/>
              <a:pPr/>
              <a:t>4/23/12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58B16D0-D2C2-4524-A126-E4E8602EADD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29AE9F50-7EB0-427F-A560-811BAB8939F9}" type="datetimeFigureOut">
              <a:rPr lang="en-US" smtClean="0"/>
              <a:pPr/>
              <a:t>4/23/12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B16D0-D2C2-4524-A126-E4E8602EADD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E9F50-7EB0-427F-A560-811BAB8939F9}" type="datetimeFigureOut">
              <a:rPr lang="en-US" smtClean="0"/>
              <a:pPr/>
              <a:t>4/23/12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358B16D0-D2C2-4524-A126-E4E8602EADD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E9F50-7EB0-427F-A560-811BAB8939F9}" type="datetimeFigureOut">
              <a:rPr lang="en-US" smtClean="0"/>
              <a:pPr/>
              <a:t>4/23/12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358B16D0-D2C2-4524-A126-E4E8602EAD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E9F50-7EB0-427F-A560-811BAB8939F9}" type="datetimeFigureOut">
              <a:rPr lang="en-US" smtClean="0"/>
              <a:pPr/>
              <a:t>4/23/12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58B16D0-D2C2-4524-A126-E4E8602EAD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58B16D0-D2C2-4524-A126-E4E8602EADD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E9F50-7EB0-427F-A560-811BAB8939F9}" type="datetimeFigureOut">
              <a:rPr lang="en-US" smtClean="0"/>
              <a:pPr/>
              <a:t>4/23/12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358B16D0-D2C2-4524-A126-E4E8602EADD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29AE9F50-7EB0-427F-A560-811BAB8939F9}" type="datetimeFigureOut">
              <a:rPr lang="en-US" smtClean="0"/>
              <a:pPr/>
              <a:t>4/23/12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29AE9F50-7EB0-427F-A560-811BAB8939F9}" type="datetimeFigureOut">
              <a:rPr lang="en-US" smtClean="0"/>
              <a:pPr/>
              <a:t>4/23/12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58B16D0-D2C2-4524-A126-E4E8602EADD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tags" Target="../tags/tag2.xml"/><Relationship Id="rId2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tags" Target="../tags/tag11.xml"/><Relationship Id="rId2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tags" Target="../tags/tag3.xml"/><Relationship Id="rId2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tags" Target="../tags/tag4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tags" Target="../tags/tag5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tags" Target="../tags/tag6.xml"/><Relationship Id="rId2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tags" Target="../tags/tag7.xml"/><Relationship Id="rId2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tags" Target="../tags/tag8.xml"/><Relationship Id="rId2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tags" Target="../tags/tag9.xml"/><Relationship Id="rId2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tags" Target="../tags/tag10.xml"/><Relationship Id="rId2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Development of moral values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Contemporary Adolescence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Six pillars of morality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Trustworthiness</a:t>
            </a:r>
          </a:p>
          <a:p>
            <a:r>
              <a:rPr lang="en-US" dirty="0" smtClean="0"/>
              <a:t>Respect</a:t>
            </a:r>
          </a:p>
          <a:p>
            <a:r>
              <a:rPr lang="en-US" dirty="0" smtClean="0"/>
              <a:t>Responsibility</a:t>
            </a:r>
          </a:p>
          <a:p>
            <a:r>
              <a:rPr lang="en-US" dirty="0" smtClean="0"/>
              <a:t>Fairness</a:t>
            </a:r>
          </a:p>
          <a:p>
            <a:r>
              <a:rPr lang="en-US" dirty="0" smtClean="0"/>
              <a:t>Caring</a:t>
            </a:r>
          </a:p>
          <a:p>
            <a:r>
              <a:rPr lang="en-US" dirty="0" smtClean="0"/>
              <a:t>Citizenship</a:t>
            </a:r>
          </a:p>
          <a:p>
            <a:pPr>
              <a:buNone/>
            </a:pPr>
            <a:endParaRPr lang="en-US" dirty="0"/>
          </a:p>
        </p:txBody>
      </p:sp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Piaget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Heteronomous</a:t>
            </a:r>
            <a:r>
              <a:rPr lang="en-US" dirty="0" smtClean="0"/>
              <a:t> morality: rules are seen as having a sacred, fixed quality</a:t>
            </a:r>
          </a:p>
          <a:p>
            <a:r>
              <a:rPr lang="en-US" dirty="0" smtClean="0"/>
              <a:t>Autonomous morality: rules are social conventions and they can change if people decide to change them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Kohlberg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Level I: </a:t>
            </a:r>
            <a:r>
              <a:rPr lang="en-US" dirty="0" err="1" smtClean="0"/>
              <a:t>Preconventional</a:t>
            </a:r>
            <a:r>
              <a:rPr lang="en-US" dirty="0" smtClean="0"/>
              <a:t> reasoning—external rewards and punishments</a:t>
            </a:r>
          </a:p>
          <a:p>
            <a:pPr lvl="1"/>
            <a:r>
              <a:rPr lang="en-US" dirty="0" smtClean="0"/>
              <a:t>Punishment and obedience orientation</a:t>
            </a:r>
          </a:p>
          <a:p>
            <a:pPr lvl="1"/>
            <a:r>
              <a:rPr lang="en-US" dirty="0" smtClean="0"/>
              <a:t>Individualism and purpose orientation</a:t>
            </a:r>
          </a:p>
          <a:p>
            <a:r>
              <a:rPr lang="en-US" dirty="0" smtClean="0"/>
              <a:t>Level II: Conventional reasoning—conform to expectations of others</a:t>
            </a:r>
          </a:p>
          <a:p>
            <a:pPr lvl="1"/>
            <a:r>
              <a:rPr lang="en-US" dirty="0" smtClean="0"/>
              <a:t>Interpersonal concordance </a:t>
            </a:r>
            <a:br>
              <a:rPr lang="en-US" dirty="0" smtClean="0"/>
            </a:br>
            <a:r>
              <a:rPr lang="en-US" dirty="0" smtClean="0"/>
              <a:t>orientation</a:t>
            </a:r>
          </a:p>
          <a:p>
            <a:pPr lvl="1"/>
            <a:r>
              <a:rPr lang="en-US" dirty="0" smtClean="0"/>
              <a:t>Social systems orientation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Kohlberg (cont’d)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Postconventional</a:t>
            </a:r>
            <a:r>
              <a:rPr lang="en-US" dirty="0" smtClean="0"/>
              <a:t> reasoning—individual’s own judgments of right and wrong</a:t>
            </a:r>
          </a:p>
          <a:p>
            <a:pPr lvl="1"/>
            <a:r>
              <a:rPr lang="en-US" dirty="0" smtClean="0"/>
              <a:t>Community rights and individual rights orientation</a:t>
            </a:r>
          </a:p>
          <a:p>
            <a:pPr lvl="1"/>
            <a:r>
              <a:rPr lang="en-US" dirty="0" smtClean="0"/>
              <a:t>Universal ethical principles orientation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Worldviews 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Worldview: set of cultural beliefs that explain:</a:t>
            </a:r>
          </a:p>
          <a:p>
            <a:pPr lvl="1"/>
            <a:r>
              <a:rPr lang="en-US" dirty="0" smtClean="0"/>
              <a:t>What it means to be human</a:t>
            </a:r>
          </a:p>
          <a:p>
            <a:pPr lvl="1"/>
            <a:r>
              <a:rPr lang="en-US" dirty="0" smtClean="0"/>
              <a:t>How human relations should be conducted</a:t>
            </a:r>
          </a:p>
          <a:p>
            <a:pPr lvl="1"/>
            <a:r>
              <a:rPr lang="en-US" dirty="0" smtClean="0"/>
              <a:t>How human problems should be addressed</a:t>
            </a:r>
          </a:p>
        </p:txBody>
      </p:sp>
    </p:spTree>
    <p:custDataLst>
      <p:tags r:id="rId1"/>
    </p:custData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Worldviews Approach (cont’d)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371600"/>
            <a:ext cx="8503920" cy="5257800"/>
          </a:xfrm>
        </p:spPr>
        <p:txBody>
          <a:bodyPr/>
          <a:lstStyle/>
          <a:p>
            <a:r>
              <a:rPr lang="en-US" dirty="0" smtClean="0"/>
              <a:t>Three types of ethics based on different worldviews:</a:t>
            </a:r>
          </a:p>
          <a:p>
            <a:pPr lvl="1"/>
            <a:r>
              <a:rPr lang="en-US" dirty="0" smtClean="0"/>
              <a:t>Ethic of autonomy: individuals can do whatever they want as long as it doesn’t harm anybody else</a:t>
            </a:r>
          </a:p>
          <a:p>
            <a:pPr lvl="1"/>
            <a:r>
              <a:rPr lang="en-US" dirty="0" smtClean="0"/>
              <a:t>Ethic of community: responsibilities of roles in the family, community, and other </a:t>
            </a:r>
            <a:br>
              <a:rPr lang="en-US" dirty="0" smtClean="0"/>
            </a:br>
            <a:r>
              <a:rPr lang="en-US" dirty="0" smtClean="0"/>
              <a:t>groups are the basis of </a:t>
            </a:r>
            <a:br>
              <a:rPr lang="en-US" dirty="0" smtClean="0"/>
            </a:br>
            <a:r>
              <a:rPr lang="en-US" dirty="0" smtClean="0"/>
              <a:t>one’s moral judgment</a:t>
            </a:r>
          </a:p>
          <a:p>
            <a:pPr lvl="1"/>
            <a:r>
              <a:rPr lang="en-US" dirty="0" smtClean="0"/>
              <a:t>Ethic of divinity: moral </a:t>
            </a:r>
            <a:br>
              <a:rPr lang="en-US" dirty="0" smtClean="0"/>
            </a:br>
            <a:r>
              <a:rPr lang="en-US" dirty="0" smtClean="0"/>
              <a:t>views based on </a:t>
            </a:r>
            <a:br>
              <a:rPr lang="en-US" dirty="0" smtClean="0"/>
            </a:br>
            <a:r>
              <a:rPr lang="en-US" dirty="0" smtClean="0"/>
              <a:t>traditional religious </a:t>
            </a:r>
            <a:br>
              <a:rPr lang="en-US" dirty="0" smtClean="0"/>
            </a:br>
            <a:r>
              <a:rPr lang="en-US" dirty="0" smtClean="0"/>
              <a:t>authorities and </a:t>
            </a:r>
            <a:br>
              <a:rPr lang="en-US" dirty="0" smtClean="0"/>
            </a:br>
            <a:r>
              <a:rPr lang="en-US" dirty="0" smtClean="0"/>
              <a:t>religious texts; </a:t>
            </a:r>
            <a:br>
              <a:rPr lang="en-US" dirty="0" smtClean="0"/>
            </a:br>
            <a:r>
              <a:rPr lang="en-US" dirty="0" smtClean="0"/>
              <a:t>spirituality is the basis </a:t>
            </a:r>
            <a:br>
              <a:rPr lang="en-US" dirty="0" smtClean="0"/>
            </a:br>
            <a:r>
              <a:rPr lang="en-US" dirty="0" smtClean="0"/>
              <a:t>of ethics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Major factors that influence </a:t>
            </a:r>
            <a:r>
              <a:rPr lang="en-US" dirty="0" err="1" smtClean="0"/>
              <a:t>prosocial</a:t>
            </a:r>
            <a:r>
              <a:rPr lang="en-US" dirty="0" smtClean="0"/>
              <a:t> behaviors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Pubertal status</a:t>
            </a:r>
          </a:p>
          <a:p>
            <a:r>
              <a:rPr lang="en-US" dirty="0" smtClean="0"/>
              <a:t>Perspective taking</a:t>
            </a:r>
          </a:p>
          <a:p>
            <a:r>
              <a:rPr lang="en-US" dirty="0" smtClean="0"/>
              <a:t>Moral reasoning</a:t>
            </a:r>
          </a:p>
          <a:p>
            <a:r>
              <a:rPr lang="en-US" dirty="0" smtClean="0"/>
              <a:t>Empathy</a:t>
            </a:r>
          </a:p>
          <a:p>
            <a:r>
              <a:rPr lang="en-US" dirty="0" smtClean="0"/>
              <a:t>Personality</a:t>
            </a:r>
          </a:p>
          <a:p>
            <a:r>
              <a:rPr lang="en-US" dirty="0" smtClean="0"/>
              <a:t>Family relationships</a:t>
            </a:r>
          </a:p>
          <a:p>
            <a:r>
              <a:rPr lang="en-US" dirty="0" smtClean="0"/>
              <a:t>Peer relationships</a:t>
            </a:r>
          </a:p>
          <a:p>
            <a:r>
              <a:rPr lang="en-US" dirty="0" smtClean="0"/>
              <a:t>Schooling</a:t>
            </a:r>
          </a:p>
          <a:p>
            <a:r>
              <a:rPr lang="en-US" dirty="0" smtClean="0"/>
              <a:t>Culture and ethnicity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Family factors on moral learning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Parental acceptance and trust</a:t>
            </a:r>
          </a:p>
          <a:p>
            <a:r>
              <a:rPr lang="en-US" dirty="0" smtClean="0"/>
              <a:t>Communication</a:t>
            </a:r>
          </a:p>
          <a:p>
            <a:r>
              <a:rPr lang="en-US" dirty="0" smtClean="0"/>
              <a:t>Discipline</a:t>
            </a:r>
          </a:p>
          <a:p>
            <a:r>
              <a:rPr lang="en-US" dirty="0" smtClean="0"/>
              <a:t>Parental role model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Other influences on adolescent moral behavior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Media—society would benefit if media would:</a:t>
            </a:r>
          </a:p>
          <a:p>
            <a:pPr lvl="1"/>
            <a:r>
              <a:rPr lang="en-US" dirty="0" smtClean="0"/>
              <a:t>Stop portraying only physically attractive people as desirable</a:t>
            </a:r>
          </a:p>
          <a:p>
            <a:pPr lvl="1"/>
            <a:r>
              <a:rPr lang="en-US" dirty="0" smtClean="0"/>
              <a:t>Depict sexually abstinent teens as well as sexually active ones</a:t>
            </a:r>
          </a:p>
          <a:p>
            <a:pPr lvl="1"/>
            <a:r>
              <a:rPr lang="en-US" dirty="0" smtClean="0"/>
              <a:t>Depict typical sexual relations as non-exploitive</a:t>
            </a:r>
          </a:p>
          <a:p>
            <a:pPr lvl="1"/>
            <a:r>
              <a:rPr lang="en-US" dirty="0" smtClean="0"/>
              <a:t>Represent the typical sexual encounter as planned rather than impulsive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XPANDSHOWBAR" val="True"/>
  <p:tag name="BULLETTYPE" val="3"/>
  <p:tag name="RESPCOUNTERSTYLE" val="-1"/>
  <p:tag name="INPUTSOURCE" val="1"/>
  <p:tag name="BACKUPMAINTENANCE" val="7"/>
  <p:tag name="ROTATIONINTERVAL" val="2"/>
  <p:tag name="RACERSMAXDISPLAYED" val="5"/>
  <p:tag name="TEAMSINLEADERBOARD" val="5"/>
  <p:tag name="BUBBLEVALUEFORMAT" val="0.0"/>
  <p:tag name="CUSTOMCELLFORECOLOR" val="-16777216"/>
  <p:tag name="CUSTOMCELLBACKCOLOR4" val="-8355712"/>
  <p:tag name="DISPLAYDEVICEID" val="True"/>
  <p:tag name="GRIDSIZE" val="{Width=800, Height=600}"/>
  <p:tag name="CHARTLABELS" val="1"/>
  <p:tag name="PARTLISTDEFAULT" val="1"/>
  <p:tag name="INCORRECTPOINTVALUE" val="0"/>
  <p:tag name="AUTOADJUSTPARTRANGE" val="True"/>
  <p:tag name="FIBNUMRESULTS" val="5"/>
  <p:tag name="PRRESPONSE2" val="9"/>
  <p:tag name="PRRESPONSE6" val="5"/>
  <p:tag name="PRRESPONSE10" val="1"/>
  <p:tag name="POWERPOINTVERSION" val="12.0"/>
  <p:tag name="CSVFORMAT" val="0"/>
  <p:tag name="RESPCOUNTERFORMAT" val="0"/>
  <p:tag name="ALLOWDUPLICATES" val="False"/>
  <p:tag name="REVIEWONLY" val="False"/>
  <p:tag name="RACEANIMATIONSPEED" val="3"/>
  <p:tag name="BUBBLENAMEVISIBLE" val="True"/>
  <p:tag name="CUSTOMGRIDBACKCOLOR" val="-2830136"/>
  <p:tag name="USESCHEMECOLORS" val="True"/>
  <p:tag name="GRIDROTATIONINTERVAL" val="2"/>
  <p:tag name="CHARTCOLORS" val="0"/>
  <p:tag name="INCLUDEPPT" val="True"/>
  <p:tag name="REALTIMEBACKUPPATH" val="(None)"/>
  <p:tag name="FIBDISPLAYRESULTS" val="True"/>
  <p:tag name="PRRESPONSE3" val="8"/>
  <p:tag name="PRRESPONSE8" val="3"/>
  <p:tag name="TPVERSION" val="2008"/>
  <p:tag name="ANSWERNOWSTYLE" val="-1"/>
  <p:tag name="COUNTDOWNSECONDS" val="10"/>
  <p:tag name="AUTOADVANCE" val="False"/>
  <p:tag name="SKIPREMAININGRACESLIDES" val="True"/>
  <p:tag name="BUBBLEGROUPING" val="3"/>
  <p:tag name="CUSTOMCELLBACKCOLOR3" val="-268652"/>
  <p:tag name="AUTOSIZEGRID" val="True"/>
  <p:tag name="INCLUDENONRESPONDERS" val="False"/>
  <p:tag name="REALTIMEBACKUP" val="False"/>
  <p:tag name="FIBINCLUDEOTHER" val="True"/>
  <p:tag name="PRRESPONSE5" val="6"/>
  <p:tag name="ALWAYSOPENPOLL" val="False"/>
  <p:tag name="ANSWERNOWTEXT" val="Answer Now"/>
  <p:tag name="BACKUPSESSIONS" val="True"/>
  <p:tag name="RACEENDPOINTS" val="100"/>
  <p:tag name="DEFAULTNUMTEAMS" val="5"/>
  <p:tag name="DISPLAYDEVICENUMBER" val="True"/>
  <p:tag name="RESETCHARTS" val="True"/>
  <p:tag name="ZEROBASED" val="False"/>
  <p:tag name="PRRESPONSE1" val="10"/>
  <p:tag name="SHOWFLASHWARNING" val="True"/>
  <p:tag name="COUNTDOWNSTYLE" val="-1"/>
  <p:tag name="AUTOUPDATEALIASES" val="True"/>
  <p:tag name="BUBBLESIZEVISIBLE" val="True"/>
  <p:tag name="GRIDOPACITY" val="90"/>
  <p:tag name="ALLOWUSERFEEDBACK" val="True"/>
  <p:tag name="FIBDISPLAYKEYWORDS" val="True"/>
  <p:tag name="SHOWBARVISIBLE" val="True"/>
  <p:tag name="NUMRESPONSES" val="1"/>
  <p:tag name="MAXRESPONDERS" val="5"/>
  <p:tag name="GRIDPOSITION" val="1"/>
  <p:tag name="CHARTSCALE" val="True"/>
  <p:tag name="PRRESPONSE9" val="2"/>
  <p:tag name="CHARTVALUEFORMAT" val="0%"/>
  <p:tag name="CUSTOMCELLBACKCOLOR2" val="-13395457"/>
  <p:tag name="CORRECTPOINTVALUE" val="1"/>
  <p:tag name="USESECONDARYMONITOR" val="True"/>
  <p:tag name="PARTICIPANTSINLEADERBOARD" val="5"/>
  <p:tag name="MULTIRESPDIVISOR" val="1"/>
  <p:tag name="SAVECSVWITHSESSION" val="True"/>
  <p:tag name="DISPLAYNAME" val="True"/>
  <p:tag name="PRRESPONSE7" val="4"/>
  <p:tag name="POLLINGCYCLE" val="2"/>
  <p:tag name="STDCHART" val="1"/>
  <p:tag name="RESPTABLESTYLE" val="-1"/>
  <p:tag name="CUSTOMCELLBACKCOLOR1" val="-657956"/>
  <p:tag name="PRRESPONSE4" val="7"/>
  <p:tag name="ADVANCEDSETTINGSVIEW" val="False"/>
  <p:tag name="DELIMITERS" val="3.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75</TotalTime>
  <Words>362</Words>
  <Application>Microsoft Macintosh PowerPoint</Application>
  <PresentationFormat>On-screen Show (4:3)</PresentationFormat>
  <Paragraphs>61</Paragraphs>
  <Slides>10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Civic</vt:lpstr>
      <vt:lpstr>Contemporary Adolescence</vt:lpstr>
      <vt:lpstr>Piaget</vt:lpstr>
      <vt:lpstr>Kohlberg</vt:lpstr>
      <vt:lpstr>Kohlberg (cont’d)</vt:lpstr>
      <vt:lpstr>Worldviews Approach</vt:lpstr>
      <vt:lpstr>Worldviews Approach (cont’d)</vt:lpstr>
      <vt:lpstr>Major factors that influence prosocial behaviors</vt:lpstr>
      <vt:lpstr>Family factors on moral learning</vt:lpstr>
      <vt:lpstr>Other influences on adolescent moral behavior</vt:lpstr>
      <vt:lpstr>Six pillars of morality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Contemporary Adolescence</dc:title>
  <dc:creator>TParker</dc:creator>
  <cp:lastModifiedBy>Trent Parker</cp:lastModifiedBy>
  <cp:revision>5</cp:revision>
  <dcterms:created xsi:type="dcterms:W3CDTF">2010-03-17T14:04:46Z</dcterms:created>
  <dcterms:modified xsi:type="dcterms:W3CDTF">2012-04-23T14:42:53Z</dcterms:modified>
</cp:coreProperties>
</file>