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D2636-FD0A-4451-9D35-A96050F8F55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87D1-71D5-4890-A513-3CB74EB1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Individualism and purpose orientation: ok to do what satisfies your own needs, and occasionally others.</a:t>
            </a:r>
          </a:p>
          <a:p>
            <a:r>
              <a:rPr lang="en-US" dirty="0" smtClean="0"/>
              <a:t>Interpersonal concordance orientation: loyalty, conform to what others see</a:t>
            </a:r>
            <a:r>
              <a:rPr lang="en-US" baseline="0" dirty="0" smtClean="0"/>
              <a:t> as being “good” in a role</a:t>
            </a:r>
          </a:p>
          <a:p>
            <a:r>
              <a:rPr lang="en-US" baseline="0" dirty="0" smtClean="0"/>
              <a:t>Social systems: reference to concepts like social order, law, and justice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787D1-71D5-4890-A513-3CB74EB1C02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rights/individual rights: society rules/laws important,</a:t>
            </a:r>
            <a:r>
              <a:rPr lang="en-US" baseline="0" dirty="0" smtClean="0"/>
              <a:t> but also important to question and change them</a:t>
            </a:r>
          </a:p>
          <a:p>
            <a:r>
              <a:rPr lang="en-US" baseline="0" dirty="0" smtClean="0"/>
              <a:t>University ethical principles: operate on set of universal ethical principles; better to violate laws and rules to stick to universal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787D1-71D5-4890-A513-3CB74EB1C02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AE9F50-7EB0-427F-A560-811BAB8939F9}" type="datetimeFigureOut">
              <a:rPr lang="en-US" smtClean="0"/>
              <a:pPr/>
              <a:t>4/23/12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8B16D0-D2C2-4524-A126-E4E8602E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Development of moral values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pillars of morality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Trustworthiness</a:t>
            </a:r>
          </a:p>
          <a:p>
            <a:r>
              <a:rPr lang="en-US" dirty="0" smtClean="0"/>
              <a:t>Respect</a:t>
            </a:r>
          </a:p>
          <a:p>
            <a:r>
              <a:rPr lang="en-US" dirty="0" smtClean="0"/>
              <a:t>Responsibility</a:t>
            </a:r>
          </a:p>
          <a:p>
            <a:r>
              <a:rPr lang="en-US" dirty="0" smtClean="0"/>
              <a:t>Fairness</a:t>
            </a:r>
          </a:p>
          <a:p>
            <a:r>
              <a:rPr lang="en-US" dirty="0" smtClean="0"/>
              <a:t>Caring</a:t>
            </a:r>
          </a:p>
          <a:p>
            <a:r>
              <a:rPr lang="en-US" dirty="0" smtClean="0"/>
              <a:t>Citizenship</a:t>
            </a:r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Heteronomous</a:t>
            </a:r>
            <a:r>
              <a:rPr lang="en-US" dirty="0" smtClean="0"/>
              <a:t> morality: rules are seen as having a sacred, fixed quality</a:t>
            </a:r>
          </a:p>
          <a:p>
            <a:r>
              <a:rPr lang="en-US" dirty="0" smtClean="0"/>
              <a:t>Autonomous morality: rules are social conventions and they can change if people decide to change them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Kohlberg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Level I: </a:t>
            </a:r>
            <a:r>
              <a:rPr lang="en-US" dirty="0" err="1" smtClean="0"/>
              <a:t>Preconventional</a:t>
            </a:r>
            <a:r>
              <a:rPr lang="en-US" dirty="0" smtClean="0"/>
              <a:t> reasoning—external rewards and punishments</a:t>
            </a:r>
          </a:p>
          <a:p>
            <a:pPr lvl="1"/>
            <a:r>
              <a:rPr lang="en-US" dirty="0" smtClean="0"/>
              <a:t>Punishment and obedience orientation</a:t>
            </a:r>
          </a:p>
          <a:p>
            <a:pPr lvl="1"/>
            <a:r>
              <a:rPr lang="en-US" dirty="0" smtClean="0"/>
              <a:t>Individualism and purpose orientation</a:t>
            </a:r>
          </a:p>
          <a:p>
            <a:r>
              <a:rPr lang="en-US" dirty="0" smtClean="0"/>
              <a:t>Level II: Conventional reasoning—conform to expectations of others</a:t>
            </a:r>
          </a:p>
          <a:p>
            <a:pPr lvl="1"/>
            <a:r>
              <a:rPr lang="en-US" dirty="0" smtClean="0"/>
              <a:t>Interpersonal concordance </a:t>
            </a:r>
            <a:br>
              <a:rPr lang="en-US" dirty="0" smtClean="0"/>
            </a:br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Social systems orientation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Kohlberg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Postconventional</a:t>
            </a:r>
            <a:r>
              <a:rPr lang="en-US" dirty="0" smtClean="0"/>
              <a:t> reasoning—individual’s own judgments of right and wrong</a:t>
            </a:r>
          </a:p>
          <a:p>
            <a:pPr lvl="1"/>
            <a:r>
              <a:rPr lang="en-US" dirty="0" smtClean="0"/>
              <a:t>Community rights and individual rights orientation</a:t>
            </a:r>
          </a:p>
          <a:p>
            <a:pPr lvl="1"/>
            <a:r>
              <a:rPr lang="en-US" dirty="0" smtClean="0"/>
              <a:t>Universal ethical principles orientation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Worldviews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Worldview: set of cultural beliefs that explain:</a:t>
            </a:r>
          </a:p>
          <a:p>
            <a:pPr lvl="1"/>
            <a:r>
              <a:rPr lang="en-US" dirty="0" smtClean="0"/>
              <a:t>What it means to be human</a:t>
            </a:r>
          </a:p>
          <a:p>
            <a:pPr lvl="1"/>
            <a:r>
              <a:rPr lang="en-US" dirty="0" smtClean="0"/>
              <a:t>How human relations should be conducted</a:t>
            </a:r>
          </a:p>
          <a:p>
            <a:pPr lvl="1"/>
            <a:r>
              <a:rPr lang="en-US" dirty="0" smtClean="0"/>
              <a:t>How human problems should be addressed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Worldviews 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257800"/>
          </a:xfrm>
        </p:spPr>
        <p:txBody>
          <a:bodyPr/>
          <a:lstStyle/>
          <a:p>
            <a:r>
              <a:rPr lang="en-US" dirty="0" smtClean="0"/>
              <a:t>Three types of ethics based on different worldviews:</a:t>
            </a:r>
          </a:p>
          <a:p>
            <a:pPr lvl="1"/>
            <a:r>
              <a:rPr lang="en-US" dirty="0" smtClean="0"/>
              <a:t>Ethic of autonomy: individuals can do whatever they want as long as it doesn’t harm anybody else</a:t>
            </a:r>
          </a:p>
          <a:p>
            <a:pPr lvl="1"/>
            <a:r>
              <a:rPr lang="en-US" dirty="0" smtClean="0"/>
              <a:t>Ethic of community: responsibilities of roles in the family, community, and other </a:t>
            </a:r>
            <a:br>
              <a:rPr lang="en-US" dirty="0" smtClean="0"/>
            </a:br>
            <a:r>
              <a:rPr lang="en-US" dirty="0" smtClean="0"/>
              <a:t>groups are the basis of </a:t>
            </a:r>
            <a:br>
              <a:rPr lang="en-US" dirty="0" smtClean="0"/>
            </a:br>
            <a:r>
              <a:rPr lang="en-US" dirty="0" smtClean="0"/>
              <a:t>one’s moral judgment</a:t>
            </a:r>
          </a:p>
          <a:p>
            <a:pPr lvl="1"/>
            <a:r>
              <a:rPr lang="en-US" dirty="0" smtClean="0"/>
              <a:t>Ethic of divinity: moral </a:t>
            </a:r>
            <a:br>
              <a:rPr lang="en-US" dirty="0" smtClean="0"/>
            </a:br>
            <a:r>
              <a:rPr lang="en-US" dirty="0" smtClean="0"/>
              <a:t>views based on </a:t>
            </a:r>
            <a:br>
              <a:rPr lang="en-US" dirty="0" smtClean="0"/>
            </a:br>
            <a:r>
              <a:rPr lang="en-US" dirty="0" smtClean="0"/>
              <a:t>traditional religious </a:t>
            </a:r>
            <a:br>
              <a:rPr lang="en-US" dirty="0" smtClean="0"/>
            </a:br>
            <a:r>
              <a:rPr lang="en-US" dirty="0" smtClean="0"/>
              <a:t>authorities and </a:t>
            </a:r>
            <a:br>
              <a:rPr lang="en-US" dirty="0" smtClean="0"/>
            </a:br>
            <a:r>
              <a:rPr lang="en-US" dirty="0" smtClean="0"/>
              <a:t>religious texts; </a:t>
            </a:r>
            <a:br>
              <a:rPr lang="en-US" dirty="0" smtClean="0"/>
            </a:br>
            <a:r>
              <a:rPr lang="en-US" dirty="0" smtClean="0"/>
              <a:t>spirituality is the basis </a:t>
            </a:r>
            <a:br>
              <a:rPr lang="en-US" dirty="0" smtClean="0"/>
            </a:br>
            <a:r>
              <a:rPr lang="en-US" dirty="0" smtClean="0"/>
              <a:t>of ethics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factors that influence </a:t>
            </a:r>
            <a:r>
              <a:rPr lang="en-US" dirty="0" err="1" smtClean="0"/>
              <a:t>prosocial</a:t>
            </a:r>
            <a:r>
              <a:rPr lang="en-US" dirty="0" smtClean="0"/>
              <a:t> behaviors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Pubertal status</a:t>
            </a:r>
          </a:p>
          <a:p>
            <a:r>
              <a:rPr lang="en-US" dirty="0" smtClean="0"/>
              <a:t>Perspective taking</a:t>
            </a:r>
          </a:p>
          <a:p>
            <a:r>
              <a:rPr lang="en-US" dirty="0" smtClean="0"/>
              <a:t>Moral reasoning</a:t>
            </a:r>
          </a:p>
          <a:p>
            <a:r>
              <a:rPr lang="en-US" dirty="0" smtClean="0"/>
              <a:t>Empathy</a:t>
            </a:r>
          </a:p>
          <a:p>
            <a:r>
              <a:rPr lang="en-US" dirty="0" smtClean="0"/>
              <a:t>Personality</a:t>
            </a:r>
          </a:p>
          <a:p>
            <a:r>
              <a:rPr lang="en-US" dirty="0" smtClean="0"/>
              <a:t>Family relationships</a:t>
            </a:r>
          </a:p>
          <a:p>
            <a:r>
              <a:rPr lang="en-US" dirty="0" smtClean="0"/>
              <a:t>Peer relationships</a:t>
            </a:r>
          </a:p>
          <a:p>
            <a:r>
              <a:rPr lang="en-US" dirty="0" smtClean="0"/>
              <a:t>Schooling</a:t>
            </a:r>
          </a:p>
          <a:p>
            <a:r>
              <a:rPr lang="en-US" dirty="0" smtClean="0"/>
              <a:t>Culture and ethnicity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factors on moral learning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Parental acceptance and trust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Discipline</a:t>
            </a:r>
          </a:p>
          <a:p>
            <a:r>
              <a:rPr lang="en-US" dirty="0" smtClean="0"/>
              <a:t>Parental role model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influences on adolescent moral behavior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Media—society would benefit if media would:</a:t>
            </a:r>
          </a:p>
          <a:p>
            <a:pPr lvl="1"/>
            <a:r>
              <a:rPr lang="en-US" dirty="0" smtClean="0"/>
              <a:t>Stop portraying only physically attractive people as desirable</a:t>
            </a:r>
          </a:p>
          <a:p>
            <a:pPr lvl="1"/>
            <a:r>
              <a:rPr lang="en-US" dirty="0" smtClean="0"/>
              <a:t>Depict sexually abstinent teens as well as sexually active ones</a:t>
            </a:r>
          </a:p>
          <a:p>
            <a:pPr lvl="1"/>
            <a:r>
              <a:rPr lang="en-US" dirty="0" smtClean="0"/>
              <a:t>Depict typical sexual relations as non-exploitive</a:t>
            </a:r>
          </a:p>
          <a:p>
            <a:pPr lvl="1"/>
            <a:r>
              <a:rPr lang="en-US" dirty="0" smtClean="0"/>
              <a:t>Represent the typical sexual encounter as planned rather than impulsive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</TotalTime>
  <Words>362</Words>
  <Application>Microsoft Macintosh PowerPoint</Application>
  <PresentationFormat>On-screen Show (4:3)</PresentationFormat>
  <Paragraphs>61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Contemporary Adolescence</vt:lpstr>
      <vt:lpstr>Piaget</vt:lpstr>
      <vt:lpstr>Kohlberg</vt:lpstr>
      <vt:lpstr>Kohlberg (cont’d)</vt:lpstr>
      <vt:lpstr>Worldviews Approach</vt:lpstr>
      <vt:lpstr>Worldviews Approach (cont’d)</vt:lpstr>
      <vt:lpstr>Major factors that influence prosocial behaviors</vt:lpstr>
      <vt:lpstr>Family factors on moral learning</vt:lpstr>
      <vt:lpstr>Other influences on adolescent moral behavior</vt:lpstr>
      <vt:lpstr>Six pillars of morality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TParker</dc:creator>
  <cp:lastModifiedBy>Trent Parker</cp:lastModifiedBy>
  <cp:revision>5</cp:revision>
  <dcterms:created xsi:type="dcterms:W3CDTF">2010-03-17T14:04:46Z</dcterms:created>
  <dcterms:modified xsi:type="dcterms:W3CDTF">2012-04-23T14:42:53Z</dcterms:modified>
</cp:coreProperties>
</file>