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87" autoAdjust="0"/>
    <p:restoredTop sz="94660"/>
  </p:normalViewPr>
  <p:slideViewPr>
    <p:cSldViewPr>
      <p:cViewPr varScale="1">
        <p:scale>
          <a:sx n="136" d="100"/>
          <a:sy n="136" d="100"/>
        </p:scale>
        <p:origin x="-12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tags" Target="tags/tag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Prefer Parents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School success</c:v>
                </c:pt>
                <c:pt idx="1">
                  <c:v>Career goals</c:v>
                </c:pt>
                <c:pt idx="2">
                  <c:v>Hopes/Plans for Future</c:v>
                </c:pt>
                <c:pt idx="3">
                  <c:v>Sex</c:v>
                </c:pt>
                <c:pt idx="4">
                  <c:v>Opposite sex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70.0</c:v>
                </c:pt>
                <c:pt idx="1">
                  <c:v>68.0</c:v>
                </c:pt>
                <c:pt idx="2">
                  <c:v>45.0</c:v>
                </c:pt>
                <c:pt idx="3">
                  <c:v>19.0</c:v>
                </c:pt>
                <c:pt idx="4">
                  <c:v>75.0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Prefer friends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School success</c:v>
                </c:pt>
                <c:pt idx="1">
                  <c:v>Career goals</c:v>
                </c:pt>
                <c:pt idx="2">
                  <c:v>Hopes/Plans for Future</c:v>
                </c:pt>
                <c:pt idx="3">
                  <c:v>Sex</c:v>
                </c:pt>
                <c:pt idx="4">
                  <c:v>Opposite sex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25.0</c:v>
                </c:pt>
                <c:pt idx="1">
                  <c:v>27.0</c:v>
                </c:pt>
                <c:pt idx="2">
                  <c:v>43.0</c:v>
                </c:pt>
                <c:pt idx="3">
                  <c:v>80.0</c:v>
                </c:pt>
                <c:pt idx="4">
                  <c:v>12.0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7161912"/>
        <c:axId val="427164888"/>
      </c:barChart>
      <c:catAx>
        <c:axId val="427161912"/>
        <c:scaling>
          <c:orientation val="minMax"/>
        </c:scaling>
        <c:delete val="0"/>
        <c:axPos val="b"/>
        <c:majorTickMark val="out"/>
        <c:minorTickMark val="none"/>
        <c:tickLblPos val="nextTo"/>
        <c:crossAx val="427164888"/>
        <c:crosses val="autoZero"/>
        <c:auto val="1"/>
        <c:lblAlgn val="ctr"/>
        <c:lblOffset val="100"/>
        <c:noMultiLvlLbl val="0"/>
      </c:catAx>
      <c:valAx>
        <c:axId val="427164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71619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67FA-ECC9-4061-A0BA-9B15818F413B}" type="datetimeFigureOut">
              <a:rPr lang="en-US" smtClean="0"/>
              <a:pPr/>
              <a:t>4/17/12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1E862-A7B2-406D-8598-18CA116C7B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79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1E862-A7B2-406D-8598-18CA116C7B8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1E862-A7B2-406D-8598-18CA116C7B8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1E862-A7B2-406D-8598-18CA116C7B8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1E862-A7B2-406D-8598-18CA116C7B8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1E862-A7B2-406D-8598-18CA116C7B8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1E862-A7B2-406D-8598-18CA116C7B8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1E862-A7B2-406D-8598-18CA116C7B8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1E862-A7B2-406D-8598-18CA116C7B8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1E862-A7B2-406D-8598-18CA116C7B8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1E862-A7B2-406D-8598-18CA116C7B8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1E862-A7B2-406D-8598-18CA116C7B8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1E862-A7B2-406D-8598-18CA116C7B8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1E862-A7B2-406D-8598-18CA116C7B8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1E862-A7B2-406D-8598-18CA116C7B8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1E862-A7B2-406D-8598-18CA116C7B8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1E862-A7B2-406D-8598-18CA116C7B8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1E862-A7B2-406D-8598-18CA116C7B8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1E862-A7B2-406D-8598-18CA116C7B8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1E862-A7B2-406D-8598-18CA116C7B8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5C86C1E-E8AF-4F90-8C02-067FC220A794}" type="datetimeFigureOut">
              <a:rPr lang="en-US" smtClean="0"/>
              <a:pPr/>
              <a:t>4/17/12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1D376BD-C790-47A1-BD3D-067E09DB6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6C1E-E8AF-4F90-8C02-067FC220A794}" type="datetimeFigureOut">
              <a:rPr lang="en-US" smtClean="0"/>
              <a:pPr/>
              <a:t>4/17/12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76BD-C790-47A1-BD3D-067E09DB6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6C1E-E8AF-4F90-8C02-067FC220A794}" type="datetimeFigureOut">
              <a:rPr lang="en-US" smtClean="0"/>
              <a:pPr/>
              <a:t>4/17/12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76BD-C790-47A1-BD3D-067E09DB6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6C1E-E8AF-4F90-8C02-067FC220A794}" type="datetimeFigureOut">
              <a:rPr lang="en-US" smtClean="0"/>
              <a:pPr/>
              <a:t>4/17/12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76BD-C790-47A1-BD3D-067E09DB6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6C1E-E8AF-4F90-8C02-067FC220A794}" type="datetimeFigureOut">
              <a:rPr lang="en-US" smtClean="0"/>
              <a:pPr/>
              <a:t>4/17/12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76BD-C790-47A1-BD3D-067E09DB6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6C1E-E8AF-4F90-8C02-067FC220A794}" type="datetimeFigureOut">
              <a:rPr lang="en-US" smtClean="0"/>
              <a:pPr/>
              <a:t>4/17/12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76BD-C790-47A1-BD3D-067E09DB6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6C1E-E8AF-4F90-8C02-067FC220A794}" type="datetimeFigureOut">
              <a:rPr lang="en-US" smtClean="0"/>
              <a:pPr/>
              <a:t>4/17/12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76BD-C790-47A1-BD3D-067E09DB6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C86C1E-E8AF-4F90-8C02-067FC220A794}" type="datetimeFigureOut">
              <a:rPr lang="en-US" smtClean="0"/>
              <a:pPr/>
              <a:t>4/17/12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D376BD-C790-47A1-BD3D-067E09DB64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5C86C1E-E8AF-4F90-8C02-067FC220A794}" type="datetimeFigureOut">
              <a:rPr lang="en-US" smtClean="0"/>
              <a:pPr/>
              <a:t>4/17/12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1D376BD-C790-47A1-BD3D-067E09DB6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6C1E-E8AF-4F90-8C02-067FC220A794}" type="datetimeFigureOut">
              <a:rPr lang="en-US" smtClean="0"/>
              <a:pPr/>
              <a:t>4/17/12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76BD-C790-47A1-BD3D-067E09DB6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6C1E-E8AF-4F90-8C02-067FC220A794}" type="datetimeFigureOut">
              <a:rPr lang="en-US" smtClean="0"/>
              <a:pPr/>
              <a:t>4/17/12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76BD-C790-47A1-BD3D-067E09DB6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6C1E-E8AF-4F90-8C02-067FC220A794}" type="datetimeFigureOut">
              <a:rPr lang="en-US" smtClean="0"/>
              <a:pPr/>
              <a:t>4/17/12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76BD-C790-47A1-BD3D-067E09DB6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5C86C1E-E8AF-4F90-8C02-067FC220A794}" type="datetimeFigureOut">
              <a:rPr lang="en-US" smtClean="0"/>
              <a:pPr/>
              <a:t>4/17/12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1D376BD-C790-47A1-BD3D-067E09DB6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hyperlink" Target="http://goo.gl/hoxLx" TargetMode="External"/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1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1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1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1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tags" Target="../tags/tag2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chart" Target="../charts/chart1.xml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Contemporary Adolescence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Adolescent </a:t>
            </a:r>
            <a:r>
              <a:rPr lang="en-US" dirty="0" smtClean="0"/>
              <a:t>society, culture and subculture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Popularity and unpopularity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Social skills</a:t>
            </a:r>
          </a:p>
          <a:p>
            <a:pPr lvl="1"/>
            <a:r>
              <a:rPr lang="en-US" dirty="0" smtClean="0"/>
              <a:t>Friendly, cheerful, good-natured, humorous, kind, and sensitive</a:t>
            </a:r>
          </a:p>
          <a:p>
            <a:r>
              <a:rPr lang="en-US" dirty="0" smtClean="0"/>
              <a:t>Rejected adolescents</a:t>
            </a:r>
          </a:p>
          <a:p>
            <a:pPr lvl="1"/>
            <a:r>
              <a:rPr lang="en-US" dirty="0" smtClean="0"/>
              <a:t>Actively disliked usually because of being aggressive, disruptive, and quarrelsome, selfish</a:t>
            </a:r>
          </a:p>
          <a:p>
            <a:r>
              <a:rPr lang="en-US" dirty="0" smtClean="0"/>
              <a:t>Neglected adolescents</a:t>
            </a:r>
          </a:p>
          <a:p>
            <a:pPr lvl="1"/>
            <a:r>
              <a:rPr lang="en-US" dirty="0" smtClean="0"/>
              <a:t>Do not make enemies, but no </a:t>
            </a:r>
            <a:br>
              <a:rPr lang="en-US" dirty="0" smtClean="0"/>
            </a:br>
            <a:r>
              <a:rPr lang="en-US" dirty="0" smtClean="0"/>
              <a:t>friends either</a:t>
            </a:r>
          </a:p>
          <a:p>
            <a:r>
              <a:rPr lang="en-US" dirty="0" smtClean="0"/>
              <a:t>Popular children tend to be popular </a:t>
            </a:r>
            <a:br>
              <a:rPr lang="en-US" dirty="0" smtClean="0"/>
            </a:br>
            <a:r>
              <a:rPr lang="en-US" dirty="0" smtClean="0"/>
              <a:t>as adolescents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Interventions for </a:t>
            </a:r>
            <a:r>
              <a:rPr lang="en-US" dirty="0" err="1" smtClean="0"/>
              <a:t>nonPopularity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49424"/>
            <a:ext cx="4114800" cy="432511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Rejected adolescents</a:t>
            </a:r>
          </a:p>
          <a:p>
            <a:r>
              <a:rPr lang="en-US" dirty="0" smtClean="0"/>
              <a:t>Stop, calm down, think</a:t>
            </a:r>
          </a:p>
          <a:p>
            <a:r>
              <a:rPr lang="en-US" dirty="0" smtClean="0"/>
              <a:t>Say or write feelings</a:t>
            </a:r>
          </a:p>
          <a:p>
            <a:r>
              <a:rPr lang="en-US" dirty="0" smtClean="0"/>
              <a:t>Set +goal for outcome</a:t>
            </a:r>
          </a:p>
          <a:p>
            <a:r>
              <a:rPr lang="en-US" dirty="0" smtClean="0"/>
              <a:t>Think of how to get to outcome</a:t>
            </a:r>
          </a:p>
          <a:p>
            <a:r>
              <a:rPr lang="en-US" dirty="0" smtClean="0"/>
              <a:t>Anticipate consequences</a:t>
            </a:r>
          </a:p>
          <a:p>
            <a:r>
              <a:rPr lang="en-US" dirty="0" smtClean="0"/>
              <a:t>Choose best solution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95800" y="2228088"/>
            <a:ext cx="4114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Neglected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adolescents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lang="en-US" sz="2800" dirty="0" smtClean="0"/>
              <a:t>Teach social skills:</a:t>
            </a: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enter group</a:t>
            </a: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en-US" sz="2800" baseline="0" dirty="0" smtClean="0"/>
              <a:t>How</a:t>
            </a:r>
            <a:r>
              <a:rPr lang="en-US" sz="2800" dirty="0" smtClean="0"/>
              <a:t> to listen</a:t>
            </a: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attract + attention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Aggression</a:t>
            </a:r>
          </a:p>
          <a:p>
            <a:r>
              <a:rPr lang="en-US" dirty="0" smtClean="0"/>
              <a:t>Repetition</a:t>
            </a:r>
          </a:p>
          <a:p>
            <a:r>
              <a:rPr lang="en-US" dirty="0" smtClean="0"/>
              <a:t>Power imbalance</a:t>
            </a:r>
          </a:p>
          <a:p>
            <a:r>
              <a:rPr lang="en-US" dirty="0" smtClean="0">
                <a:hlinkClick r:id="rId4"/>
              </a:rPr>
              <a:t>Video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Youth subcultures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Skateboarders</a:t>
            </a:r>
          </a:p>
          <a:p>
            <a:pPr lvl="1"/>
            <a:r>
              <a:rPr lang="en-US" dirty="0" smtClean="0"/>
              <a:t>Work under an negative image, </a:t>
            </a:r>
            <a:br>
              <a:rPr lang="en-US" dirty="0" smtClean="0"/>
            </a:br>
            <a:r>
              <a:rPr lang="en-US" dirty="0" smtClean="0"/>
              <a:t>although that is not always true</a:t>
            </a:r>
          </a:p>
          <a:p>
            <a:pPr lvl="1"/>
            <a:r>
              <a:rPr lang="en-US" dirty="0" smtClean="0"/>
              <a:t>Early on adopted a punk look </a:t>
            </a:r>
            <a:br>
              <a:rPr lang="en-US" dirty="0" smtClean="0"/>
            </a:br>
            <a:r>
              <a:rPr lang="en-US" dirty="0" smtClean="0"/>
              <a:t>and listened to punk music, but </a:t>
            </a:r>
            <a:br>
              <a:rPr lang="en-US" dirty="0" smtClean="0"/>
            </a:br>
            <a:r>
              <a:rPr lang="en-US" dirty="0" smtClean="0"/>
              <a:t>that’s changed somewhat</a:t>
            </a:r>
          </a:p>
          <a:p>
            <a:pPr lvl="1"/>
            <a:r>
              <a:rPr lang="en-US" dirty="0" smtClean="0"/>
              <a:t>Baggy jeans, oversized shirts, </a:t>
            </a:r>
            <a:br>
              <a:rPr lang="en-US" dirty="0" smtClean="0"/>
            </a:br>
            <a:r>
              <a:rPr lang="en-US" dirty="0" smtClean="0"/>
              <a:t>but a newer style (“</a:t>
            </a:r>
            <a:r>
              <a:rPr lang="en-US" dirty="0" err="1" smtClean="0"/>
              <a:t>hesh</a:t>
            </a:r>
            <a:r>
              <a:rPr lang="en-US" dirty="0" smtClean="0"/>
              <a:t>”) has </a:t>
            </a:r>
            <a:br>
              <a:rPr lang="en-US" dirty="0" smtClean="0"/>
            </a:br>
            <a:r>
              <a:rPr lang="en-US" dirty="0" smtClean="0"/>
              <a:t>tighter clothing</a:t>
            </a:r>
          </a:p>
          <a:p>
            <a:pPr lvl="1"/>
            <a:r>
              <a:rPr lang="en-US" dirty="0" smtClean="0"/>
              <a:t>Work hard to improve their </a:t>
            </a:r>
            <a:br>
              <a:rPr lang="en-US" dirty="0" smtClean="0"/>
            </a:br>
            <a:r>
              <a:rPr lang="en-US" dirty="0" smtClean="0"/>
              <a:t>performance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Youth Subcultures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Hip-Hop</a:t>
            </a:r>
          </a:p>
          <a:p>
            <a:pPr lvl="1"/>
            <a:r>
              <a:rPr lang="en-US" dirty="0" smtClean="0"/>
              <a:t>Listening and dancing to rap music</a:t>
            </a:r>
          </a:p>
          <a:p>
            <a:pPr lvl="1"/>
            <a:r>
              <a:rPr lang="en-US" dirty="0" smtClean="0"/>
              <a:t>Dancing began with </a:t>
            </a:r>
            <a:r>
              <a:rPr lang="en-US" dirty="0" err="1" smtClean="0"/>
              <a:t>breakdancing</a:t>
            </a:r>
            <a:endParaRPr lang="en-US" dirty="0" smtClean="0"/>
          </a:p>
          <a:p>
            <a:pPr lvl="1"/>
            <a:r>
              <a:rPr lang="en-US" dirty="0" smtClean="0"/>
              <a:t>Wear baggy, </a:t>
            </a:r>
            <a:r>
              <a:rPr lang="en-US" dirty="0" err="1" smtClean="0"/>
              <a:t>overzied</a:t>
            </a:r>
            <a:r>
              <a:rPr lang="en-US" dirty="0" smtClean="0"/>
              <a:t> clothing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Youth subcultures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Goth</a:t>
            </a:r>
          </a:p>
          <a:p>
            <a:pPr lvl="1"/>
            <a:r>
              <a:rPr lang="en-US" dirty="0" smtClean="0"/>
              <a:t>Tend to wear black</a:t>
            </a:r>
          </a:p>
          <a:p>
            <a:pPr lvl="1"/>
            <a:r>
              <a:rPr lang="en-US" dirty="0" smtClean="0"/>
              <a:t>Favor pale complexions, black nail polish and lipstick</a:t>
            </a:r>
          </a:p>
          <a:p>
            <a:pPr lvl="1"/>
            <a:r>
              <a:rPr lang="en-US" dirty="0" smtClean="0"/>
              <a:t>Interested in questions about </a:t>
            </a:r>
            <a:br>
              <a:rPr lang="en-US" dirty="0" smtClean="0"/>
            </a:br>
            <a:r>
              <a:rPr lang="en-US" dirty="0" smtClean="0"/>
              <a:t>good and evil</a:t>
            </a:r>
          </a:p>
          <a:p>
            <a:pPr lvl="2"/>
            <a:r>
              <a:rPr lang="en-US" dirty="0" smtClean="0"/>
              <a:t>Some fascinated by macabre </a:t>
            </a:r>
            <a:br>
              <a:rPr lang="en-US" dirty="0" smtClean="0"/>
            </a:br>
            <a:r>
              <a:rPr lang="en-US" dirty="0" smtClean="0"/>
              <a:t>and funereal. </a:t>
            </a:r>
          </a:p>
          <a:p>
            <a:pPr lvl="1"/>
            <a:r>
              <a:rPr lang="en-US" dirty="0" smtClean="0"/>
              <a:t>Most </a:t>
            </a:r>
            <a:r>
              <a:rPr lang="en-US" dirty="0" err="1" smtClean="0"/>
              <a:t>goths</a:t>
            </a:r>
            <a:r>
              <a:rPr lang="en-US" dirty="0" smtClean="0"/>
              <a:t> are not violent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Youth subcultures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Indie</a:t>
            </a:r>
          </a:p>
          <a:p>
            <a:pPr lvl="1"/>
            <a:r>
              <a:rPr lang="en-US" dirty="0" smtClean="0"/>
              <a:t>Skinny jeans, v-neck t-shirts for boys, oversized shirts for girls</a:t>
            </a:r>
          </a:p>
          <a:p>
            <a:pPr lvl="1"/>
            <a:r>
              <a:rPr lang="en-US" dirty="0" smtClean="0"/>
              <a:t>Long, messy hair</a:t>
            </a:r>
          </a:p>
          <a:p>
            <a:pPr lvl="1"/>
            <a:r>
              <a:rPr lang="en-US" dirty="0" smtClean="0"/>
              <a:t>Listen to indie music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Youth subcultures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Emo</a:t>
            </a:r>
            <a:endParaRPr lang="en-US" dirty="0" smtClean="0"/>
          </a:p>
          <a:p>
            <a:pPr lvl="1"/>
            <a:r>
              <a:rPr lang="en-US" dirty="0" smtClean="0"/>
              <a:t>Represents sadness, guild, despair</a:t>
            </a:r>
          </a:p>
          <a:p>
            <a:pPr lvl="1"/>
            <a:r>
              <a:rPr lang="en-US" dirty="0" smtClean="0"/>
              <a:t>Heavy makeup and sporty clothing</a:t>
            </a:r>
          </a:p>
          <a:p>
            <a:pPr lvl="1"/>
            <a:r>
              <a:rPr lang="en-US" dirty="0" smtClean="0"/>
              <a:t>Hair is black, short, unisex, and </a:t>
            </a:r>
            <a:br>
              <a:rPr lang="en-US" dirty="0" smtClean="0"/>
            </a:br>
            <a:r>
              <a:rPr lang="en-US" dirty="0" smtClean="0"/>
              <a:t>covers half the face</a:t>
            </a:r>
          </a:p>
          <a:p>
            <a:pPr lvl="1"/>
            <a:r>
              <a:rPr lang="en-US" dirty="0" smtClean="0"/>
              <a:t>Variety of piercings</a:t>
            </a:r>
          </a:p>
          <a:p>
            <a:pPr lvl="1"/>
            <a:r>
              <a:rPr lang="en-US" dirty="0" smtClean="0"/>
              <a:t>May be “cutters” or attempt suicide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 concerns of adolescents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Clothing</a:t>
            </a:r>
          </a:p>
          <a:p>
            <a:r>
              <a:rPr lang="en-US" dirty="0" smtClean="0"/>
              <a:t>Automobiles</a:t>
            </a:r>
          </a:p>
          <a:p>
            <a:r>
              <a:rPr lang="en-US" dirty="0" smtClean="0"/>
              <a:t>Cell phones</a:t>
            </a:r>
          </a:p>
          <a:p>
            <a:r>
              <a:rPr lang="en-US" dirty="0" smtClean="0"/>
              <a:t>Computers and internet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Non-materials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Slang</a:t>
            </a:r>
          </a:p>
          <a:p>
            <a:r>
              <a:rPr lang="en-US" dirty="0" smtClean="0"/>
              <a:t>Music</a:t>
            </a:r>
          </a:p>
          <a:p>
            <a:r>
              <a:rPr lang="en-US" dirty="0" smtClean="0"/>
              <a:t>Entertainment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Adolescents would rather talk to: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and friends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Adolescents generally select friends with similar values</a:t>
            </a:r>
          </a:p>
          <a:p>
            <a:r>
              <a:rPr lang="en-US" dirty="0" smtClean="0"/>
              <a:t>Depend more on friends than family</a:t>
            </a:r>
          </a:p>
          <a:p>
            <a:r>
              <a:rPr lang="en-US" dirty="0" smtClean="0"/>
              <a:t>Often feel that friends understand them better than their family</a:t>
            </a:r>
          </a:p>
          <a:p>
            <a:r>
              <a:rPr lang="en-US" dirty="0" smtClean="0"/>
              <a:t>Friends feelings often </a:t>
            </a:r>
            <a:br>
              <a:rPr lang="en-US" dirty="0" smtClean="0"/>
            </a:br>
            <a:r>
              <a:rPr lang="en-US" dirty="0" smtClean="0"/>
              <a:t>mirror each other</a:t>
            </a:r>
          </a:p>
          <a:p>
            <a:r>
              <a:rPr lang="en-US" dirty="0" smtClean="0"/>
              <a:t>Friends can also be a source </a:t>
            </a:r>
            <a:br>
              <a:rPr lang="en-US" dirty="0" smtClean="0"/>
            </a:br>
            <a:r>
              <a:rPr lang="en-US" dirty="0" smtClean="0"/>
              <a:t>of anger, frustration, </a:t>
            </a:r>
            <a:br>
              <a:rPr lang="en-US" dirty="0" smtClean="0"/>
            </a:br>
            <a:r>
              <a:rPr lang="en-US" dirty="0" smtClean="0"/>
              <a:t>sadness, and anxiety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Rises in early adolescence, peaks in mid-adolescence, and decreases in late adolescence</a:t>
            </a:r>
          </a:p>
          <a:p>
            <a:r>
              <a:rPr lang="en-US" dirty="0" smtClean="0"/>
              <a:t>Risk behaviors</a:t>
            </a:r>
          </a:p>
          <a:p>
            <a:pPr lvl="1"/>
            <a:r>
              <a:rPr lang="en-US" dirty="0" smtClean="0"/>
              <a:t>Correlation between friends and risk behaviors</a:t>
            </a:r>
          </a:p>
          <a:p>
            <a:pPr lvl="1"/>
            <a:r>
              <a:rPr lang="en-US" dirty="0" smtClean="0"/>
              <a:t>Selective association</a:t>
            </a:r>
          </a:p>
          <a:p>
            <a:pPr lvl="2"/>
            <a:r>
              <a:rPr lang="en-US" dirty="0" smtClean="0"/>
              <a:t>Adolescents are similar in risk </a:t>
            </a:r>
            <a:br>
              <a:rPr lang="en-US" dirty="0" smtClean="0"/>
            </a:br>
            <a:r>
              <a:rPr lang="en-US" dirty="0" smtClean="0"/>
              <a:t>behaviors before they become friends</a:t>
            </a:r>
          </a:p>
          <a:p>
            <a:pPr lvl="1"/>
            <a:r>
              <a:rPr lang="en-US" dirty="0" smtClean="0"/>
              <a:t>Peer pressure can also steer </a:t>
            </a:r>
            <a:br>
              <a:rPr lang="en-US" dirty="0" smtClean="0"/>
            </a:br>
            <a:r>
              <a:rPr lang="en-US" dirty="0" smtClean="0"/>
              <a:t>adolescents away from risk behaviors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and nurturance</a:t>
            </a:r>
          </a:p>
          <a:p>
            <a:pPr lvl="1"/>
            <a:r>
              <a:rPr lang="en-US" dirty="0" smtClean="0"/>
              <a:t>Informational: advice and guidance</a:t>
            </a:r>
          </a:p>
          <a:p>
            <a:pPr lvl="1"/>
            <a:r>
              <a:rPr lang="en-US" dirty="0" smtClean="0"/>
              <a:t>Instrumental: help with tasks (homework, etc.)</a:t>
            </a:r>
          </a:p>
          <a:p>
            <a:pPr lvl="1"/>
            <a:r>
              <a:rPr lang="en-US" dirty="0" smtClean="0"/>
              <a:t>Companionship: relying on each other in social activities</a:t>
            </a:r>
          </a:p>
          <a:p>
            <a:pPr lvl="1"/>
            <a:r>
              <a:rPr lang="en-US" dirty="0" smtClean="0"/>
              <a:t>Esteem: congratulating successes, </a:t>
            </a:r>
            <a:br>
              <a:rPr lang="en-US" dirty="0" smtClean="0"/>
            </a:br>
            <a:r>
              <a:rPr lang="en-US" dirty="0" smtClean="0"/>
              <a:t>encouraging or consoling failure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Adolescent societies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 societies</a:t>
            </a:r>
          </a:p>
          <a:p>
            <a:pPr lvl="1"/>
            <a:r>
              <a:rPr lang="en-US" dirty="0" smtClean="0"/>
              <a:t>Which school they attend, student organizations</a:t>
            </a:r>
          </a:p>
          <a:p>
            <a:r>
              <a:rPr lang="en-US" dirty="0" smtClean="0"/>
              <a:t>Informal societies</a:t>
            </a:r>
          </a:p>
          <a:p>
            <a:pPr lvl="1"/>
            <a:r>
              <a:rPr lang="en-US" dirty="0" smtClean="0"/>
              <a:t>Get together socially, but don’t participate in a formally structured social relationship</a:t>
            </a:r>
          </a:p>
          <a:p>
            <a:r>
              <a:rPr lang="en-US" dirty="0" smtClean="0"/>
              <a:t>Division by grade</a:t>
            </a:r>
          </a:p>
          <a:p>
            <a:r>
              <a:rPr lang="en-US" dirty="0" smtClean="0"/>
              <a:t>Social class and status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Cliques and crowds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Cliques: small group of friends who spend a considerable amount of time together</a:t>
            </a:r>
          </a:p>
          <a:p>
            <a:r>
              <a:rPr lang="en-US" dirty="0" smtClean="0"/>
              <a:t>Crowd: groups of cliques that get together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4800600" cy="43251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Sarcasm and ridicule seem to play a role in cliques</a:t>
            </a:r>
          </a:p>
          <a:p>
            <a:pPr lvl="1"/>
            <a:r>
              <a:rPr lang="en-US" dirty="0" smtClean="0"/>
              <a:t>Sarcasm within the clique</a:t>
            </a:r>
          </a:p>
          <a:p>
            <a:pPr lvl="1"/>
            <a:r>
              <a:rPr lang="en-US" dirty="0" smtClean="0"/>
              <a:t>Sarcasm directed outside the clique</a:t>
            </a:r>
          </a:p>
          <a:p>
            <a:r>
              <a:rPr lang="en-US" dirty="0" smtClean="0"/>
              <a:t>Relational aggression</a:t>
            </a:r>
          </a:p>
          <a:p>
            <a:pPr lvl="1"/>
            <a:r>
              <a:rPr lang="en-US" dirty="0" smtClean="0"/>
              <a:t>Includes gossiping, spreading rumors, and excluding others</a:t>
            </a:r>
          </a:p>
          <a:p>
            <a:pPr lvl="1"/>
            <a:r>
              <a:rPr lang="en-US" dirty="0" smtClean="0"/>
              <a:t>Tends to be more common with girls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crowds</a:t>
            </a:r>
            <a:endParaRPr lang="en-US" dirty="0"/>
          </a:p>
        </p:txBody>
      </p:sp>
      <p:sp>
        <p:nvSpPr>
          <p:cNvPr id="5" name="Isosceles Triangle 4"/>
          <p:cNvSpPr/>
          <p:nvPr/>
        </p:nvSpPr>
        <p:spPr>
          <a:xfrm>
            <a:off x="228600" y="2514600"/>
            <a:ext cx="1371600" cy="1524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1"/>
            <a:endCxn id="5" idx="5"/>
          </p:cNvCxnSpPr>
          <p:nvPr/>
        </p:nvCxnSpPr>
        <p:spPr>
          <a:xfrm rot="10800000" flipH="1">
            <a:off x="571500" y="32766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3505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Dweebs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290726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Trendies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4191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Grades 6-8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819400" y="2438400"/>
            <a:ext cx="2286000" cy="1752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871216" y="3008376"/>
            <a:ext cx="1042416" cy="649224"/>
          </a:xfrm>
          <a:custGeom>
            <a:avLst/>
            <a:gdLst>
              <a:gd name="connsiteX0" fmla="*/ 0 w 1042416"/>
              <a:gd name="connsiteY0" fmla="*/ 54864 h 649224"/>
              <a:gd name="connsiteX1" fmla="*/ 228600 w 1042416"/>
              <a:gd name="connsiteY1" fmla="*/ 64008 h 649224"/>
              <a:gd name="connsiteX2" fmla="*/ 457200 w 1042416"/>
              <a:gd name="connsiteY2" fmla="*/ 45720 h 649224"/>
              <a:gd name="connsiteX3" fmla="*/ 539496 w 1042416"/>
              <a:gd name="connsiteY3" fmla="*/ 18288 h 649224"/>
              <a:gd name="connsiteX4" fmla="*/ 612648 w 1042416"/>
              <a:gd name="connsiteY4" fmla="*/ 0 h 649224"/>
              <a:gd name="connsiteX5" fmla="*/ 859536 w 1042416"/>
              <a:gd name="connsiteY5" fmla="*/ 9144 h 649224"/>
              <a:gd name="connsiteX6" fmla="*/ 896112 w 1042416"/>
              <a:gd name="connsiteY6" fmla="*/ 0 h 649224"/>
              <a:gd name="connsiteX7" fmla="*/ 932688 w 1042416"/>
              <a:gd name="connsiteY7" fmla="*/ 9144 h 649224"/>
              <a:gd name="connsiteX8" fmla="*/ 1014984 w 1042416"/>
              <a:gd name="connsiteY8" fmla="*/ 18288 h 649224"/>
              <a:gd name="connsiteX9" fmla="*/ 1024128 w 1042416"/>
              <a:gd name="connsiteY9" fmla="*/ 54864 h 649224"/>
              <a:gd name="connsiteX10" fmla="*/ 1033272 w 1042416"/>
              <a:gd name="connsiteY10" fmla="*/ 100584 h 649224"/>
              <a:gd name="connsiteX11" fmla="*/ 1042416 w 1042416"/>
              <a:gd name="connsiteY11" fmla="*/ 128016 h 649224"/>
              <a:gd name="connsiteX12" fmla="*/ 1033272 w 1042416"/>
              <a:gd name="connsiteY12" fmla="*/ 320040 h 649224"/>
              <a:gd name="connsiteX13" fmla="*/ 1005840 w 1042416"/>
              <a:gd name="connsiteY13" fmla="*/ 402336 h 649224"/>
              <a:gd name="connsiteX14" fmla="*/ 996696 w 1042416"/>
              <a:gd name="connsiteY14" fmla="*/ 438912 h 649224"/>
              <a:gd name="connsiteX15" fmla="*/ 969264 w 1042416"/>
              <a:gd name="connsiteY15" fmla="*/ 539496 h 649224"/>
              <a:gd name="connsiteX16" fmla="*/ 941832 w 1042416"/>
              <a:gd name="connsiteY16" fmla="*/ 548640 h 649224"/>
              <a:gd name="connsiteX17" fmla="*/ 813816 w 1042416"/>
              <a:gd name="connsiteY17" fmla="*/ 576072 h 649224"/>
              <a:gd name="connsiteX18" fmla="*/ 731520 w 1042416"/>
              <a:gd name="connsiteY18" fmla="*/ 603504 h 649224"/>
              <a:gd name="connsiteX19" fmla="*/ 704088 w 1042416"/>
              <a:gd name="connsiteY19" fmla="*/ 621792 h 649224"/>
              <a:gd name="connsiteX20" fmla="*/ 612648 w 1042416"/>
              <a:gd name="connsiteY20" fmla="*/ 640080 h 649224"/>
              <a:gd name="connsiteX21" fmla="*/ 585216 w 1042416"/>
              <a:gd name="connsiteY21" fmla="*/ 649224 h 649224"/>
              <a:gd name="connsiteX22" fmla="*/ 402336 w 1042416"/>
              <a:gd name="connsiteY22" fmla="*/ 640080 h 649224"/>
              <a:gd name="connsiteX23" fmla="*/ 347472 w 1042416"/>
              <a:gd name="connsiteY23" fmla="*/ 612648 h 649224"/>
              <a:gd name="connsiteX24" fmla="*/ 292608 w 1042416"/>
              <a:gd name="connsiteY24" fmla="*/ 603504 h 649224"/>
              <a:gd name="connsiteX25" fmla="*/ 9144 w 1042416"/>
              <a:gd name="connsiteY25" fmla="*/ 594360 h 649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042416" h="649224">
                <a:moveTo>
                  <a:pt x="0" y="54864"/>
                </a:moveTo>
                <a:cubicBezTo>
                  <a:pt x="76200" y="57912"/>
                  <a:pt x="152339" y="64008"/>
                  <a:pt x="228600" y="64008"/>
                </a:cubicBezTo>
                <a:cubicBezTo>
                  <a:pt x="342335" y="64008"/>
                  <a:pt x="367184" y="58579"/>
                  <a:pt x="457200" y="45720"/>
                </a:cubicBezTo>
                <a:lnTo>
                  <a:pt x="539496" y="18288"/>
                </a:lnTo>
                <a:cubicBezTo>
                  <a:pt x="563341" y="10340"/>
                  <a:pt x="612648" y="0"/>
                  <a:pt x="612648" y="0"/>
                </a:cubicBezTo>
                <a:cubicBezTo>
                  <a:pt x="694944" y="3048"/>
                  <a:pt x="777184" y="9144"/>
                  <a:pt x="859536" y="9144"/>
                </a:cubicBezTo>
                <a:cubicBezTo>
                  <a:pt x="872103" y="9144"/>
                  <a:pt x="883545" y="0"/>
                  <a:pt x="896112" y="0"/>
                </a:cubicBezTo>
                <a:cubicBezTo>
                  <a:pt x="908679" y="0"/>
                  <a:pt x="920267" y="7233"/>
                  <a:pt x="932688" y="9144"/>
                </a:cubicBezTo>
                <a:cubicBezTo>
                  <a:pt x="959968" y="13341"/>
                  <a:pt x="987552" y="15240"/>
                  <a:pt x="1014984" y="18288"/>
                </a:cubicBezTo>
                <a:cubicBezTo>
                  <a:pt x="1018032" y="30480"/>
                  <a:pt x="1021402" y="42596"/>
                  <a:pt x="1024128" y="54864"/>
                </a:cubicBezTo>
                <a:cubicBezTo>
                  <a:pt x="1027499" y="70036"/>
                  <a:pt x="1029503" y="85506"/>
                  <a:pt x="1033272" y="100584"/>
                </a:cubicBezTo>
                <a:cubicBezTo>
                  <a:pt x="1035610" y="109935"/>
                  <a:pt x="1039368" y="118872"/>
                  <a:pt x="1042416" y="128016"/>
                </a:cubicBezTo>
                <a:cubicBezTo>
                  <a:pt x="1039368" y="192024"/>
                  <a:pt x="1038382" y="256164"/>
                  <a:pt x="1033272" y="320040"/>
                </a:cubicBezTo>
                <a:cubicBezTo>
                  <a:pt x="1030965" y="348873"/>
                  <a:pt x="1014666" y="375859"/>
                  <a:pt x="1005840" y="402336"/>
                </a:cubicBezTo>
                <a:cubicBezTo>
                  <a:pt x="1001866" y="414258"/>
                  <a:pt x="998944" y="426547"/>
                  <a:pt x="996696" y="438912"/>
                </a:cubicBezTo>
                <a:cubicBezTo>
                  <a:pt x="991746" y="466136"/>
                  <a:pt x="993319" y="515441"/>
                  <a:pt x="969264" y="539496"/>
                </a:cubicBezTo>
                <a:cubicBezTo>
                  <a:pt x="962448" y="546312"/>
                  <a:pt x="951064" y="545870"/>
                  <a:pt x="941832" y="548640"/>
                </a:cubicBezTo>
                <a:cubicBezTo>
                  <a:pt x="864803" y="571749"/>
                  <a:pt x="892309" y="564859"/>
                  <a:pt x="813816" y="576072"/>
                </a:cubicBezTo>
                <a:cubicBezTo>
                  <a:pt x="690788" y="637586"/>
                  <a:pt x="873327" y="550326"/>
                  <a:pt x="731520" y="603504"/>
                </a:cubicBezTo>
                <a:cubicBezTo>
                  <a:pt x="721230" y="607363"/>
                  <a:pt x="714592" y="618560"/>
                  <a:pt x="704088" y="621792"/>
                </a:cubicBezTo>
                <a:cubicBezTo>
                  <a:pt x="674379" y="630933"/>
                  <a:pt x="642137" y="630250"/>
                  <a:pt x="612648" y="640080"/>
                </a:cubicBezTo>
                <a:lnTo>
                  <a:pt x="585216" y="649224"/>
                </a:lnTo>
                <a:cubicBezTo>
                  <a:pt x="524256" y="646176"/>
                  <a:pt x="463143" y="645368"/>
                  <a:pt x="402336" y="640080"/>
                </a:cubicBezTo>
                <a:cubicBezTo>
                  <a:pt x="360269" y="636422"/>
                  <a:pt x="387724" y="626065"/>
                  <a:pt x="347472" y="612648"/>
                </a:cubicBezTo>
                <a:cubicBezTo>
                  <a:pt x="329883" y="606785"/>
                  <a:pt x="311120" y="604532"/>
                  <a:pt x="292608" y="603504"/>
                </a:cubicBezTo>
                <a:cubicBezTo>
                  <a:pt x="198216" y="598260"/>
                  <a:pt x="103681" y="594360"/>
                  <a:pt x="9144" y="59436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858768" y="3557016"/>
            <a:ext cx="566928" cy="557784"/>
          </a:xfrm>
          <a:custGeom>
            <a:avLst/>
            <a:gdLst>
              <a:gd name="connsiteX0" fmla="*/ 0 w 566928"/>
              <a:gd name="connsiteY0" fmla="*/ 0 h 557784"/>
              <a:gd name="connsiteX1" fmla="*/ 82296 w 566928"/>
              <a:gd name="connsiteY1" fmla="*/ 27432 h 557784"/>
              <a:gd name="connsiteX2" fmla="*/ 109728 w 566928"/>
              <a:gd name="connsiteY2" fmla="*/ 54864 h 557784"/>
              <a:gd name="connsiteX3" fmla="*/ 173736 w 566928"/>
              <a:gd name="connsiteY3" fmla="*/ 100584 h 557784"/>
              <a:gd name="connsiteX4" fmla="*/ 192024 w 566928"/>
              <a:gd name="connsiteY4" fmla="*/ 128016 h 557784"/>
              <a:gd name="connsiteX5" fmla="*/ 219456 w 566928"/>
              <a:gd name="connsiteY5" fmla="*/ 146304 h 557784"/>
              <a:gd name="connsiteX6" fmla="*/ 292608 w 566928"/>
              <a:gd name="connsiteY6" fmla="*/ 228600 h 557784"/>
              <a:gd name="connsiteX7" fmla="*/ 365760 w 566928"/>
              <a:gd name="connsiteY7" fmla="*/ 301752 h 557784"/>
              <a:gd name="connsiteX8" fmla="*/ 411480 w 566928"/>
              <a:gd name="connsiteY8" fmla="*/ 356616 h 557784"/>
              <a:gd name="connsiteX9" fmla="*/ 438912 w 566928"/>
              <a:gd name="connsiteY9" fmla="*/ 374904 h 557784"/>
              <a:gd name="connsiteX10" fmla="*/ 457200 w 566928"/>
              <a:gd name="connsiteY10" fmla="*/ 411480 h 557784"/>
              <a:gd name="connsiteX11" fmla="*/ 512064 w 566928"/>
              <a:gd name="connsiteY11" fmla="*/ 448056 h 557784"/>
              <a:gd name="connsiteX12" fmla="*/ 539496 w 566928"/>
              <a:gd name="connsiteY12" fmla="*/ 502920 h 557784"/>
              <a:gd name="connsiteX13" fmla="*/ 557784 w 566928"/>
              <a:gd name="connsiteY13" fmla="*/ 530352 h 557784"/>
              <a:gd name="connsiteX14" fmla="*/ 566928 w 566928"/>
              <a:gd name="connsiteY14" fmla="*/ 557784 h 557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6928" h="557784">
                <a:moveTo>
                  <a:pt x="0" y="0"/>
                </a:moveTo>
                <a:cubicBezTo>
                  <a:pt x="27432" y="9144"/>
                  <a:pt x="61849" y="6985"/>
                  <a:pt x="82296" y="27432"/>
                </a:cubicBezTo>
                <a:cubicBezTo>
                  <a:pt x="91440" y="36576"/>
                  <a:pt x="99794" y="46585"/>
                  <a:pt x="109728" y="54864"/>
                </a:cubicBezTo>
                <a:cubicBezTo>
                  <a:pt x="140880" y="80824"/>
                  <a:pt x="140794" y="67642"/>
                  <a:pt x="173736" y="100584"/>
                </a:cubicBezTo>
                <a:cubicBezTo>
                  <a:pt x="181507" y="108355"/>
                  <a:pt x="184253" y="120245"/>
                  <a:pt x="192024" y="128016"/>
                </a:cubicBezTo>
                <a:cubicBezTo>
                  <a:pt x="199795" y="135787"/>
                  <a:pt x="211112" y="139152"/>
                  <a:pt x="219456" y="146304"/>
                </a:cubicBezTo>
                <a:cubicBezTo>
                  <a:pt x="268837" y="188631"/>
                  <a:pt x="246388" y="178528"/>
                  <a:pt x="292608" y="228600"/>
                </a:cubicBezTo>
                <a:cubicBezTo>
                  <a:pt x="315998" y="253939"/>
                  <a:pt x="346632" y="273059"/>
                  <a:pt x="365760" y="301752"/>
                </a:cubicBezTo>
                <a:cubicBezTo>
                  <a:pt x="383742" y="328725"/>
                  <a:pt x="385078" y="334614"/>
                  <a:pt x="411480" y="356616"/>
                </a:cubicBezTo>
                <a:cubicBezTo>
                  <a:pt x="419923" y="363651"/>
                  <a:pt x="429768" y="368808"/>
                  <a:pt x="438912" y="374904"/>
                </a:cubicBezTo>
                <a:cubicBezTo>
                  <a:pt x="445008" y="387096"/>
                  <a:pt x="447561" y="401841"/>
                  <a:pt x="457200" y="411480"/>
                </a:cubicBezTo>
                <a:cubicBezTo>
                  <a:pt x="472742" y="427022"/>
                  <a:pt x="512064" y="448056"/>
                  <a:pt x="512064" y="448056"/>
                </a:cubicBezTo>
                <a:cubicBezTo>
                  <a:pt x="564475" y="526672"/>
                  <a:pt x="501638" y="427204"/>
                  <a:pt x="539496" y="502920"/>
                </a:cubicBezTo>
                <a:cubicBezTo>
                  <a:pt x="544411" y="512750"/>
                  <a:pt x="552869" y="520522"/>
                  <a:pt x="557784" y="530352"/>
                </a:cubicBezTo>
                <a:cubicBezTo>
                  <a:pt x="562095" y="538973"/>
                  <a:pt x="566928" y="557784"/>
                  <a:pt x="566928" y="55778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877056" y="3500210"/>
            <a:ext cx="1197181" cy="47662"/>
          </a:xfrm>
          <a:custGeom>
            <a:avLst/>
            <a:gdLst>
              <a:gd name="connsiteX0" fmla="*/ 0 w 1197181"/>
              <a:gd name="connsiteY0" fmla="*/ 47662 h 47662"/>
              <a:gd name="connsiteX1" fmla="*/ 36576 w 1197181"/>
              <a:gd name="connsiteY1" fmla="*/ 29374 h 47662"/>
              <a:gd name="connsiteX2" fmla="*/ 246888 w 1197181"/>
              <a:gd name="connsiteY2" fmla="*/ 29374 h 47662"/>
              <a:gd name="connsiteX3" fmla="*/ 484632 w 1197181"/>
              <a:gd name="connsiteY3" fmla="*/ 38518 h 47662"/>
              <a:gd name="connsiteX4" fmla="*/ 658368 w 1197181"/>
              <a:gd name="connsiteY4" fmla="*/ 29374 h 47662"/>
              <a:gd name="connsiteX5" fmla="*/ 1005840 w 1197181"/>
              <a:gd name="connsiteY5" fmla="*/ 11086 h 47662"/>
              <a:gd name="connsiteX6" fmla="*/ 1106424 w 1197181"/>
              <a:gd name="connsiteY6" fmla="*/ 20230 h 47662"/>
              <a:gd name="connsiteX7" fmla="*/ 1179576 w 1197181"/>
              <a:gd name="connsiteY7" fmla="*/ 29374 h 47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97181" h="47662">
                <a:moveTo>
                  <a:pt x="0" y="47662"/>
                </a:moveTo>
                <a:cubicBezTo>
                  <a:pt x="12192" y="41566"/>
                  <a:pt x="24047" y="34744"/>
                  <a:pt x="36576" y="29374"/>
                </a:cubicBezTo>
                <a:cubicBezTo>
                  <a:pt x="105115" y="0"/>
                  <a:pt x="160747" y="25629"/>
                  <a:pt x="246888" y="29374"/>
                </a:cubicBezTo>
                <a:lnTo>
                  <a:pt x="484632" y="38518"/>
                </a:lnTo>
                <a:lnTo>
                  <a:pt x="658368" y="29374"/>
                </a:lnTo>
                <a:cubicBezTo>
                  <a:pt x="986331" y="16255"/>
                  <a:pt x="843011" y="34347"/>
                  <a:pt x="1005840" y="11086"/>
                </a:cubicBezTo>
                <a:cubicBezTo>
                  <a:pt x="1039368" y="14134"/>
                  <a:pt x="1073053" y="15781"/>
                  <a:pt x="1106424" y="20230"/>
                </a:cubicBezTo>
                <a:cubicBezTo>
                  <a:pt x="1197181" y="32331"/>
                  <a:pt x="1089344" y="29374"/>
                  <a:pt x="1179576" y="2937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904488" y="2677468"/>
            <a:ext cx="813816" cy="742388"/>
          </a:xfrm>
          <a:custGeom>
            <a:avLst/>
            <a:gdLst>
              <a:gd name="connsiteX0" fmla="*/ 0 w 813816"/>
              <a:gd name="connsiteY0" fmla="*/ 742388 h 742388"/>
              <a:gd name="connsiteX1" fmla="*/ 9144 w 813816"/>
              <a:gd name="connsiteY1" fmla="*/ 660092 h 742388"/>
              <a:gd name="connsiteX2" fmla="*/ 27432 w 813816"/>
              <a:gd name="connsiteY2" fmla="*/ 632660 h 742388"/>
              <a:gd name="connsiteX3" fmla="*/ 36576 w 813816"/>
              <a:gd name="connsiteY3" fmla="*/ 605228 h 742388"/>
              <a:gd name="connsiteX4" fmla="*/ 64008 w 813816"/>
              <a:gd name="connsiteY4" fmla="*/ 495500 h 742388"/>
              <a:gd name="connsiteX5" fmla="*/ 91440 w 813816"/>
              <a:gd name="connsiteY5" fmla="*/ 458924 h 742388"/>
              <a:gd name="connsiteX6" fmla="*/ 146304 w 813816"/>
              <a:gd name="connsiteY6" fmla="*/ 394916 h 742388"/>
              <a:gd name="connsiteX7" fmla="*/ 164592 w 813816"/>
              <a:gd name="connsiteY7" fmla="*/ 367484 h 742388"/>
              <a:gd name="connsiteX8" fmla="*/ 192024 w 813816"/>
              <a:gd name="connsiteY8" fmla="*/ 349196 h 742388"/>
              <a:gd name="connsiteX9" fmla="*/ 246888 w 813816"/>
              <a:gd name="connsiteY9" fmla="*/ 294332 h 742388"/>
              <a:gd name="connsiteX10" fmla="*/ 265176 w 813816"/>
              <a:gd name="connsiteY10" fmla="*/ 266900 h 742388"/>
              <a:gd name="connsiteX11" fmla="*/ 292608 w 813816"/>
              <a:gd name="connsiteY11" fmla="*/ 248612 h 742388"/>
              <a:gd name="connsiteX12" fmla="*/ 356616 w 813816"/>
              <a:gd name="connsiteY12" fmla="*/ 184604 h 742388"/>
              <a:gd name="connsiteX13" fmla="*/ 384048 w 813816"/>
              <a:gd name="connsiteY13" fmla="*/ 166316 h 742388"/>
              <a:gd name="connsiteX14" fmla="*/ 466344 w 813816"/>
              <a:gd name="connsiteY14" fmla="*/ 102308 h 742388"/>
              <a:gd name="connsiteX15" fmla="*/ 612648 w 813816"/>
              <a:gd name="connsiteY15" fmla="*/ 74876 h 742388"/>
              <a:gd name="connsiteX16" fmla="*/ 667512 w 813816"/>
              <a:gd name="connsiteY16" fmla="*/ 56588 h 742388"/>
              <a:gd name="connsiteX17" fmla="*/ 722376 w 813816"/>
              <a:gd name="connsiteY17" fmla="*/ 29156 h 742388"/>
              <a:gd name="connsiteX18" fmla="*/ 777240 w 813816"/>
              <a:gd name="connsiteY18" fmla="*/ 1724 h 742388"/>
              <a:gd name="connsiteX19" fmla="*/ 813816 w 813816"/>
              <a:gd name="connsiteY19" fmla="*/ 1724 h 74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13816" h="742388">
                <a:moveTo>
                  <a:pt x="0" y="742388"/>
                </a:moveTo>
                <a:cubicBezTo>
                  <a:pt x="3048" y="714956"/>
                  <a:pt x="2450" y="686869"/>
                  <a:pt x="9144" y="660092"/>
                </a:cubicBezTo>
                <a:cubicBezTo>
                  <a:pt x="11809" y="649430"/>
                  <a:pt x="22517" y="642490"/>
                  <a:pt x="27432" y="632660"/>
                </a:cubicBezTo>
                <a:cubicBezTo>
                  <a:pt x="31743" y="624039"/>
                  <a:pt x="34040" y="614527"/>
                  <a:pt x="36576" y="605228"/>
                </a:cubicBezTo>
                <a:lnTo>
                  <a:pt x="64008" y="495500"/>
                </a:lnTo>
                <a:cubicBezTo>
                  <a:pt x="67704" y="480715"/>
                  <a:pt x="82582" y="471325"/>
                  <a:pt x="91440" y="458924"/>
                </a:cubicBezTo>
                <a:cubicBezTo>
                  <a:pt x="151419" y="374954"/>
                  <a:pt x="51553" y="505459"/>
                  <a:pt x="146304" y="394916"/>
                </a:cubicBezTo>
                <a:cubicBezTo>
                  <a:pt x="153456" y="386572"/>
                  <a:pt x="156821" y="375255"/>
                  <a:pt x="164592" y="367484"/>
                </a:cubicBezTo>
                <a:cubicBezTo>
                  <a:pt x="172363" y="359713"/>
                  <a:pt x="183810" y="356497"/>
                  <a:pt x="192024" y="349196"/>
                </a:cubicBezTo>
                <a:cubicBezTo>
                  <a:pt x="211354" y="332013"/>
                  <a:pt x="232542" y="315851"/>
                  <a:pt x="246888" y="294332"/>
                </a:cubicBezTo>
                <a:cubicBezTo>
                  <a:pt x="252984" y="285188"/>
                  <a:pt x="257405" y="274671"/>
                  <a:pt x="265176" y="266900"/>
                </a:cubicBezTo>
                <a:cubicBezTo>
                  <a:pt x="272947" y="259129"/>
                  <a:pt x="283464" y="254708"/>
                  <a:pt x="292608" y="248612"/>
                </a:cubicBezTo>
                <a:cubicBezTo>
                  <a:pt x="334531" y="185728"/>
                  <a:pt x="308332" y="200699"/>
                  <a:pt x="356616" y="184604"/>
                </a:cubicBezTo>
                <a:cubicBezTo>
                  <a:pt x="365760" y="178508"/>
                  <a:pt x="375605" y="173351"/>
                  <a:pt x="384048" y="166316"/>
                </a:cubicBezTo>
                <a:cubicBezTo>
                  <a:pt x="415607" y="140017"/>
                  <a:pt x="420122" y="117715"/>
                  <a:pt x="466344" y="102308"/>
                </a:cubicBezTo>
                <a:cubicBezTo>
                  <a:pt x="550268" y="74333"/>
                  <a:pt x="502026" y="85938"/>
                  <a:pt x="612648" y="74876"/>
                </a:cubicBezTo>
                <a:cubicBezTo>
                  <a:pt x="630936" y="68780"/>
                  <a:pt x="651472" y="67281"/>
                  <a:pt x="667512" y="56588"/>
                </a:cubicBezTo>
                <a:cubicBezTo>
                  <a:pt x="702964" y="32953"/>
                  <a:pt x="684518" y="41775"/>
                  <a:pt x="722376" y="29156"/>
                </a:cubicBezTo>
                <a:cubicBezTo>
                  <a:pt x="742132" y="15986"/>
                  <a:pt x="753149" y="5166"/>
                  <a:pt x="777240" y="1724"/>
                </a:cubicBezTo>
                <a:cubicBezTo>
                  <a:pt x="789309" y="0"/>
                  <a:pt x="801624" y="1724"/>
                  <a:pt x="813816" y="172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00400" y="2590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Trendies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819400" y="3135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Normals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114800" y="3048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Headbangers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91000" y="3505200"/>
            <a:ext cx="129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Punks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352800" y="36692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Grits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971800" y="42672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Grades 9-10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5410200" y="4267200"/>
            <a:ext cx="3505200" cy="1828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989320" y="4407408"/>
            <a:ext cx="448056" cy="1481328"/>
          </a:xfrm>
          <a:custGeom>
            <a:avLst/>
            <a:gdLst>
              <a:gd name="connsiteX0" fmla="*/ 310896 w 448056"/>
              <a:gd name="connsiteY0" fmla="*/ 0 h 1481328"/>
              <a:gd name="connsiteX1" fmla="*/ 338328 w 448056"/>
              <a:gd name="connsiteY1" fmla="*/ 18288 h 1481328"/>
              <a:gd name="connsiteX2" fmla="*/ 374904 w 448056"/>
              <a:gd name="connsiteY2" fmla="*/ 73152 h 1481328"/>
              <a:gd name="connsiteX3" fmla="*/ 384048 w 448056"/>
              <a:gd name="connsiteY3" fmla="*/ 128016 h 1481328"/>
              <a:gd name="connsiteX4" fmla="*/ 393192 w 448056"/>
              <a:gd name="connsiteY4" fmla="*/ 155448 h 1481328"/>
              <a:gd name="connsiteX5" fmla="*/ 402336 w 448056"/>
              <a:gd name="connsiteY5" fmla="*/ 237744 h 1481328"/>
              <a:gd name="connsiteX6" fmla="*/ 411480 w 448056"/>
              <a:gd name="connsiteY6" fmla="*/ 265176 h 1481328"/>
              <a:gd name="connsiteX7" fmla="*/ 429768 w 448056"/>
              <a:gd name="connsiteY7" fmla="*/ 393192 h 1481328"/>
              <a:gd name="connsiteX8" fmla="*/ 448056 w 448056"/>
              <a:gd name="connsiteY8" fmla="*/ 475488 h 1481328"/>
              <a:gd name="connsiteX9" fmla="*/ 438912 w 448056"/>
              <a:gd name="connsiteY9" fmla="*/ 795528 h 1481328"/>
              <a:gd name="connsiteX10" fmla="*/ 429768 w 448056"/>
              <a:gd name="connsiteY10" fmla="*/ 841248 h 1481328"/>
              <a:gd name="connsiteX11" fmla="*/ 402336 w 448056"/>
              <a:gd name="connsiteY11" fmla="*/ 932688 h 1481328"/>
              <a:gd name="connsiteX12" fmla="*/ 393192 w 448056"/>
              <a:gd name="connsiteY12" fmla="*/ 960120 h 1481328"/>
              <a:gd name="connsiteX13" fmla="*/ 365760 w 448056"/>
              <a:gd name="connsiteY13" fmla="*/ 1042416 h 1481328"/>
              <a:gd name="connsiteX14" fmla="*/ 347472 w 448056"/>
              <a:gd name="connsiteY14" fmla="*/ 1069848 h 1481328"/>
              <a:gd name="connsiteX15" fmla="*/ 320040 w 448056"/>
              <a:gd name="connsiteY15" fmla="*/ 1124712 h 1481328"/>
              <a:gd name="connsiteX16" fmla="*/ 237744 w 448056"/>
              <a:gd name="connsiteY16" fmla="*/ 1197864 h 1481328"/>
              <a:gd name="connsiteX17" fmla="*/ 210312 w 448056"/>
              <a:gd name="connsiteY17" fmla="*/ 1234440 h 1481328"/>
              <a:gd name="connsiteX18" fmla="*/ 192024 w 448056"/>
              <a:gd name="connsiteY18" fmla="*/ 1261872 h 1481328"/>
              <a:gd name="connsiteX19" fmla="*/ 164592 w 448056"/>
              <a:gd name="connsiteY19" fmla="*/ 1289304 h 1481328"/>
              <a:gd name="connsiteX20" fmla="*/ 118872 w 448056"/>
              <a:gd name="connsiteY20" fmla="*/ 1344168 h 1481328"/>
              <a:gd name="connsiteX21" fmla="*/ 100584 w 448056"/>
              <a:gd name="connsiteY21" fmla="*/ 1371600 h 1481328"/>
              <a:gd name="connsiteX22" fmla="*/ 45720 w 448056"/>
              <a:gd name="connsiteY22" fmla="*/ 1417320 h 1481328"/>
              <a:gd name="connsiteX23" fmla="*/ 0 w 448056"/>
              <a:gd name="connsiteY23" fmla="*/ 1481328 h 148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48056" h="1481328">
                <a:moveTo>
                  <a:pt x="310896" y="0"/>
                </a:moveTo>
                <a:cubicBezTo>
                  <a:pt x="320040" y="6096"/>
                  <a:pt x="331091" y="10017"/>
                  <a:pt x="338328" y="18288"/>
                </a:cubicBezTo>
                <a:cubicBezTo>
                  <a:pt x="352802" y="34829"/>
                  <a:pt x="374904" y="73152"/>
                  <a:pt x="374904" y="73152"/>
                </a:cubicBezTo>
                <a:cubicBezTo>
                  <a:pt x="377952" y="91440"/>
                  <a:pt x="380026" y="109917"/>
                  <a:pt x="384048" y="128016"/>
                </a:cubicBezTo>
                <a:cubicBezTo>
                  <a:pt x="386139" y="137425"/>
                  <a:pt x="391607" y="145941"/>
                  <a:pt x="393192" y="155448"/>
                </a:cubicBezTo>
                <a:cubicBezTo>
                  <a:pt x="397730" y="182673"/>
                  <a:pt x="397798" y="210519"/>
                  <a:pt x="402336" y="237744"/>
                </a:cubicBezTo>
                <a:cubicBezTo>
                  <a:pt x="403921" y="247251"/>
                  <a:pt x="409389" y="255767"/>
                  <a:pt x="411480" y="265176"/>
                </a:cubicBezTo>
                <a:cubicBezTo>
                  <a:pt x="421251" y="309147"/>
                  <a:pt x="422847" y="348208"/>
                  <a:pt x="429768" y="393192"/>
                </a:cubicBezTo>
                <a:cubicBezTo>
                  <a:pt x="434411" y="423374"/>
                  <a:pt x="440775" y="446363"/>
                  <a:pt x="448056" y="475488"/>
                </a:cubicBezTo>
                <a:cubicBezTo>
                  <a:pt x="445008" y="582168"/>
                  <a:pt x="444242" y="688938"/>
                  <a:pt x="438912" y="795528"/>
                </a:cubicBezTo>
                <a:cubicBezTo>
                  <a:pt x="438136" y="811050"/>
                  <a:pt x="433139" y="826076"/>
                  <a:pt x="429768" y="841248"/>
                </a:cubicBezTo>
                <a:cubicBezTo>
                  <a:pt x="420555" y="882706"/>
                  <a:pt x="417532" y="887100"/>
                  <a:pt x="402336" y="932688"/>
                </a:cubicBezTo>
                <a:cubicBezTo>
                  <a:pt x="399288" y="941832"/>
                  <a:pt x="395530" y="950769"/>
                  <a:pt x="393192" y="960120"/>
                </a:cubicBezTo>
                <a:cubicBezTo>
                  <a:pt x="384461" y="995044"/>
                  <a:pt x="382977" y="1007983"/>
                  <a:pt x="365760" y="1042416"/>
                </a:cubicBezTo>
                <a:cubicBezTo>
                  <a:pt x="360845" y="1052246"/>
                  <a:pt x="352387" y="1060018"/>
                  <a:pt x="347472" y="1069848"/>
                </a:cubicBezTo>
                <a:cubicBezTo>
                  <a:pt x="329315" y="1106163"/>
                  <a:pt x="349989" y="1091019"/>
                  <a:pt x="320040" y="1124712"/>
                </a:cubicBezTo>
                <a:cubicBezTo>
                  <a:pt x="274487" y="1175959"/>
                  <a:pt x="279437" y="1170069"/>
                  <a:pt x="237744" y="1197864"/>
                </a:cubicBezTo>
                <a:cubicBezTo>
                  <a:pt x="228600" y="1210056"/>
                  <a:pt x="219170" y="1222039"/>
                  <a:pt x="210312" y="1234440"/>
                </a:cubicBezTo>
                <a:cubicBezTo>
                  <a:pt x="203924" y="1243383"/>
                  <a:pt x="199059" y="1253429"/>
                  <a:pt x="192024" y="1261872"/>
                </a:cubicBezTo>
                <a:cubicBezTo>
                  <a:pt x="183745" y="1271806"/>
                  <a:pt x="173736" y="1280160"/>
                  <a:pt x="164592" y="1289304"/>
                </a:cubicBezTo>
                <a:cubicBezTo>
                  <a:pt x="147128" y="1341697"/>
                  <a:pt x="168695" y="1294345"/>
                  <a:pt x="118872" y="1344168"/>
                </a:cubicBezTo>
                <a:cubicBezTo>
                  <a:pt x="111101" y="1351939"/>
                  <a:pt x="107619" y="1363157"/>
                  <a:pt x="100584" y="1371600"/>
                </a:cubicBezTo>
                <a:cubicBezTo>
                  <a:pt x="78582" y="1398002"/>
                  <a:pt x="72693" y="1399338"/>
                  <a:pt x="45720" y="1417320"/>
                </a:cubicBezTo>
                <a:cubicBezTo>
                  <a:pt x="6753" y="1475771"/>
                  <a:pt x="24686" y="1456642"/>
                  <a:pt x="0" y="148132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464808" y="4343400"/>
            <a:ext cx="1427417" cy="624618"/>
          </a:xfrm>
          <a:custGeom>
            <a:avLst/>
            <a:gdLst>
              <a:gd name="connsiteX0" fmla="*/ 0 w 1427417"/>
              <a:gd name="connsiteY0" fmla="*/ 594360 h 624618"/>
              <a:gd name="connsiteX1" fmla="*/ 274320 w 1427417"/>
              <a:gd name="connsiteY1" fmla="*/ 603504 h 624618"/>
              <a:gd name="connsiteX2" fmla="*/ 365760 w 1427417"/>
              <a:gd name="connsiteY2" fmla="*/ 585216 h 624618"/>
              <a:gd name="connsiteX3" fmla="*/ 438912 w 1427417"/>
              <a:gd name="connsiteY3" fmla="*/ 548640 h 624618"/>
              <a:gd name="connsiteX4" fmla="*/ 530352 w 1427417"/>
              <a:gd name="connsiteY4" fmla="*/ 539496 h 624618"/>
              <a:gd name="connsiteX5" fmla="*/ 1408176 w 1427417"/>
              <a:gd name="connsiteY5" fmla="*/ 539496 h 624618"/>
              <a:gd name="connsiteX6" fmla="*/ 1353312 w 1427417"/>
              <a:gd name="connsiteY6" fmla="*/ 521208 h 624618"/>
              <a:gd name="connsiteX7" fmla="*/ 1325880 w 1427417"/>
              <a:gd name="connsiteY7" fmla="*/ 512064 h 624618"/>
              <a:gd name="connsiteX8" fmla="*/ 1289304 w 1427417"/>
              <a:gd name="connsiteY8" fmla="*/ 466344 h 624618"/>
              <a:gd name="connsiteX9" fmla="*/ 1261872 w 1427417"/>
              <a:gd name="connsiteY9" fmla="*/ 438912 h 624618"/>
              <a:gd name="connsiteX10" fmla="*/ 1216152 w 1427417"/>
              <a:gd name="connsiteY10" fmla="*/ 384048 h 624618"/>
              <a:gd name="connsiteX11" fmla="*/ 1188720 w 1427417"/>
              <a:gd name="connsiteY11" fmla="*/ 246888 h 624618"/>
              <a:gd name="connsiteX12" fmla="*/ 1207008 w 1427417"/>
              <a:gd name="connsiteY12" fmla="*/ 91440 h 624618"/>
              <a:gd name="connsiteX13" fmla="*/ 1225296 w 1427417"/>
              <a:gd name="connsiteY13" fmla="*/ 54864 h 624618"/>
              <a:gd name="connsiteX14" fmla="*/ 1234440 w 1427417"/>
              <a:gd name="connsiteY14" fmla="*/ 27432 h 624618"/>
              <a:gd name="connsiteX15" fmla="*/ 1261872 w 1427417"/>
              <a:gd name="connsiteY15" fmla="*/ 0 h 624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27417" h="624618">
                <a:moveTo>
                  <a:pt x="0" y="594360"/>
                </a:moveTo>
                <a:cubicBezTo>
                  <a:pt x="151291" y="624618"/>
                  <a:pt x="60395" y="614200"/>
                  <a:pt x="274320" y="603504"/>
                </a:cubicBezTo>
                <a:cubicBezTo>
                  <a:pt x="304800" y="597408"/>
                  <a:pt x="339897" y="602458"/>
                  <a:pt x="365760" y="585216"/>
                </a:cubicBezTo>
                <a:cubicBezTo>
                  <a:pt x="390802" y="568521"/>
                  <a:pt x="406956" y="555031"/>
                  <a:pt x="438912" y="548640"/>
                </a:cubicBezTo>
                <a:cubicBezTo>
                  <a:pt x="468949" y="542633"/>
                  <a:pt x="499872" y="542544"/>
                  <a:pt x="530352" y="539496"/>
                </a:cubicBezTo>
                <a:cubicBezTo>
                  <a:pt x="837519" y="546988"/>
                  <a:pt x="1095949" y="558612"/>
                  <a:pt x="1408176" y="539496"/>
                </a:cubicBezTo>
                <a:cubicBezTo>
                  <a:pt x="1427417" y="538318"/>
                  <a:pt x="1371600" y="527304"/>
                  <a:pt x="1353312" y="521208"/>
                </a:cubicBezTo>
                <a:lnTo>
                  <a:pt x="1325880" y="512064"/>
                </a:lnTo>
                <a:cubicBezTo>
                  <a:pt x="1264529" y="471164"/>
                  <a:pt x="1324638" y="519345"/>
                  <a:pt x="1289304" y="466344"/>
                </a:cubicBezTo>
                <a:cubicBezTo>
                  <a:pt x="1282131" y="455584"/>
                  <a:pt x="1270151" y="448846"/>
                  <a:pt x="1261872" y="438912"/>
                </a:cubicBezTo>
                <a:cubicBezTo>
                  <a:pt x="1198219" y="362529"/>
                  <a:pt x="1296295" y="464191"/>
                  <a:pt x="1216152" y="384048"/>
                </a:cubicBezTo>
                <a:cubicBezTo>
                  <a:pt x="1189136" y="303000"/>
                  <a:pt x="1199993" y="348343"/>
                  <a:pt x="1188720" y="246888"/>
                </a:cubicBezTo>
                <a:cubicBezTo>
                  <a:pt x="1192800" y="189763"/>
                  <a:pt x="1185631" y="141319"/>
                  <a:pt x="1207008" y="91440"/>
                </a:cubicBezTo>
                <a:cubicBezTo>
                  <a:pt x="1212378" y="78911"/>
                  <a:pt x="1219926" y="67393"/>
                  <a:pt x="1225296" y="54864"/>
                </a:cubicBezTo>
                <a:cubicBezTo>
                  <a:pt x="1229093" y="46005"/>
                  <a:pt x="1229093" y="35452"/>
                  <a:pt x="1234440" y="27432"/>
                </a:cubicBezTo>
                <a:cubicBezTo>
                  <a:pt x="1241613" y="16672"/>
                  <a:pt x="1261872" y="0"/>
                  <a:pt x="1261872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872984" y="4882896"/>
            <a:ext cx="1060704" cy="258609"/>
          </a:xfrm>
          <a:custGeom>
            <a:avLst/>
            <a:gdLst>
              <a:gd name="connsiteX0" fmla="*/ 0 w 1060704"/>
              <a:gd name="connsiteY0" fmla="*/ 0 h 258609"/>
              <a:gd name="connsiteX1" fmla="*/ 54864 w 1060704"/>
              <a:gd name="connsiteY1" fmla="*/ 18288 h 258609"/>
              <a:gd name="connsiteX2" fmla="*/ 82296 w 1060704"/>
              <a:gd name="connsiteY2" fmla="*/ 27432 h 258609"/>
              <a:gd name="connsiteX3" fmla="*/ 164592 w 1060704"/>
              <a:gd name="connsiteY3" fmla="*/ 54864 h 258609"/>
              <a:gd name="connsiteX4" fmla="*/ 246888 w 1060704"/>
              <a:gd name="connsiteY4" fmla="*/ 64008 h 258609"/>
              <a:gd name="connsiteX5" fmla="*/ 310896 w 1060704"/>
              <a:gd name="connsiteY5" fmla="*/ 73152 h 258609"/>
              <a:gd name="connsiteX6" fmla="*/ 365760 w 1060704"/>
              <a:gd name="connsiteY6" fmla="*/ 91440 h 258609"/>
              <a:gd name="connsiteX7" fmla="*/ 448056 w 1060704"/>
              <a:gd name="connsiteY7" fmla="*/ 109728 h 258609"/>
              <a:gd name="connsiteX8" fmla="*/ 475488 w 1060704"/>
              <a:gd name="connsiteY8" fmla="*/ 118872 h 258609"/>
              <a:gd name="connsiteX9" fmla="*/ 566928 w 1060704"/>
              <a:gd name="connsiteY9" fmla="*/ 146304 h 258609"/>
              <a:gd name="connsiteX10" fmla="*/ 649224 w 1060704"/>
              <a:gd name="connsiteY10" fmla="*/ 164592 h 258609"/>
              <a:gd name="connsiteX11" fmla="*/ 685800 w 1060704"/>
              <a:gd name="connsiteY11" fmla="*/ 173736 h 258609"/>
              <a:gd name="connsiteX12" fmla="*/ 749808 w 1060704"/>
              <a:gd name="connsiteY12" fmla="*/ 210312 h 258609"/>
              <a:gd name="connsiteX13" fmla="*/ 822960 w 1060704"/>
              <a:gd name="connsiteY13" fmla="*/ 246888 h 258609"/>
              <a:gd name="connsiteX14" fmla="*/ 859536 w 1060704"/>
              <a:gd name="connsiteY14" fmla="*/ 256032 h 258609"/>
              <a:gd name="connsiteX15" fmla="*/ 1060704 w 1060704"/>
              <a:gd name="connsiteY15" fmla="*/ 256032 h 258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60704" h="258609">
                <a:moveTo>
                  <a:pt x="0" y="0"/>
                </a:moveTo>
                <a:lnTo>
                  <a:pt x="54864" y="18288"/>
                </a:lnTo>
                <a:cubicBezTo>
                  <a:pt x="64008" y="21336"/>
                  <a:pt x="73347" y="23852"/>
                  <a:pt x="82296" y="27432"/>
                </a:cubicBezTo>
                <a:cubicBezTo>
                  <a:pt x="112899" y="39673"/>
                  <a:pt x="132600" y="49942"/>
                  <a:pt x="164592" y="54864"/>
                </a:cubicBezTo>
                <a:cubicBezTo>
                  <a:pt x="191872" y="59061"/>
                  <a:pt x="219500" y="60585"/>
                  <a:pt x="246888" y="64008"/>
                </a:cubicBezTo>
                <a:cubicBezTo>
                  <a:pt x="268274" y="66681"/>
                  <a:pt x="289560" y="70104"/>
                  <a:pt x="310896" y="73152"/>
                </a:cubicBezTo>
                <a:cubicBezTo>
                  <a:pt x="329184" y="79248"/>
                  <a:pt x="346857" y="87659"/>
                  <a:pt x="365760" y="91440"/>
                </a:cubicBezTo>
                <a:cubicBezTo>
                  <a:pt x="397187" y="97725"/>
                  <a:pt x="417925" y="101119"/>
                  <a:pt x="448056" y="109728"/>
                </a:cubicBezTo>
                <a:cubicBezTo>
                  <a:pt x="457324" y="112376"/>
                  <a:pt x="466220" y="116224"/>
                  <a:pt x="475488" y="118872"/>
                </a:cubicBezTo>
                <a:cubicBezTo>
                  <a:pt x="572224" y="146511"/>
                  <a:pt x="436548" y="102844"/>
                  <a:pt x="566928" y="146304"/>
                </a:cubicBezTo>
                <a:cubicBezTo>
                  <a:pt x="589228" y="153737"/>
                  <a:pt x="627482" y="159760"/>
                  <a:pt x="649224" y="164592"/>
                </a:cubicBezTo>
                <a:cubicBezTo>
                  <a:pt x="661492" y="167318"/>
                  <a:pt x="674033" y="169323"/>
                  <a:pt x="685800" y="173736"/>
                </a:cubicBezTo>
                <a:cubicBezTo>
                  <a:pt x="732374" y="191201"/>
                  <a:pt x="710898" y="189089"/>
                  <a:pt x="749808" y="210312"/>
                </a:cubicBezTo>
                <a:cubicBezTo>
                  <a:pt x="773741" y="223367"/>
                  <a:pt x="798576" y="234696"/>
                  <a:pt x="822960" y="246888"/>
                </a:cubicBezTo>
                <a:cubicBezTo>
                  <a:pt x="834200" y="252508"/>
                  <a:pt x="846978" y="255549"/>
                  <a:pt x="859536" y="256032"/>
                </a:cubicBezTo>
                <a:cubicBezTo>
                  <a:pt x="926542" y="258609"/>
                  <a:pt x="993648" y="256032"/>
                  <a:pt x="1060704" y="25603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415098" y="4883982"/>
            <a:ext cx="375590" cy="1245155"/>
          </a:xfrm>
          <a:custGeom>
            <a:avLst/>
            <a:gdLst>
              <a:gd name="connsiteX0" fmla="*/ 9830 w 375590"/>
              <a:gd name="connsiteY0" fmla="*/ 17202 h 1245155"/>
              <a:gd name="connsiteX1" fmla="*/ 46406 w 375590"/>
              <a:gd name="connsiteY1" fmla="*/ 81210 h 1245155"/>
              <a:gd name="connsiteX2" fmla="*/ 64694 w 375590"/>
              <a:gd name="connsiteY2" fmla="*/ 108642 h 1245155"/>
              <a:gd name="connsiteX3" fmla="*/ 73838 w 375590"/>
              <a:gd name="connsiteY3" fmla="*/ 136074 h 1245155"/>
              <a:gd name="connsiteX4" fmla="*/ 119558 w 375590"/>
              <a:gd name="connsiteY4" fmla="*/ 200082 h 1245155"/>
              <a:gd name="connsiteX5" fmla="*/ 137846 w 375590"/>
              <a:gd name="connsiteY5" fmla="*/ 236658 h 1245155"/>
              <a:gd name="connsiteX6" fmla="*/ 156134 w 375590"/>
              <a:gd name="connsiteY6" fmla="*/ 264090 h 1245155"/>
              <a:gd name="connsiteX7" fmla="*/ 174422 w 375590"/>
              <a:gd name="connsiteY7" fmla="*/ 300666 h 1245155"/>
              <a:gd name="connsiteX8" fmla="*/ 201854 w 375590"/>
              <a:gd name="connsiteY8" fmla="*/ 328098 h 1245155"/>
              <a:gd name="connsiteX9" fmla="*/ 229286 w 375590"/>
              <a:gd name="connsiteY9" fmla="*/ 364674 h 1245155"/>
              <a:gd name="connsiteX10" fmla="*/ 284150 w 375590"/>
              <a:gd name="connsiteY10" fmla="*/ 401250 h 1245155"/>
              <a:gd name="connsiteX11" fmla="*/ 320726 w 375590"/>
              <a:gd name="connsiteY11" fmla="*/ 428682 h 1245155"/>
              <a:gd name="connsiteX12" fmla="*/ 348158 w 375590"/>
              <a:gd name="connsiteY12" fmla="*/ 437826 h 1245155"/>
              <a:gd name="connsiteX13" fmla="*/ 375590 w 375590"/>
              <a:gd name="connsiteY13" fmla="*/ 465258 h 1245155"/>
              <a:gd name="connsiteX14" fmla="*/ 348158 w 375590"/>
              <a:gd name="connsiteY14" fmla="*/ 483546 h 1245155"/>
              <a:gd name="connsiteX15" fmla="*/ 302438 w 375590"/>
              <a:gd name="connsiteY15" fmla="*/ 538410 h 1245155"/>
              <a:gd name="connsiteX16" fmla="*/ 247574 w 375590"/>
              <a:gd name="connsiteY16" fmla="*/ 584130 h 1245155"/>
              <a:gd name="connsiteX17" fmla="*/ 238430 w 375590"/>
              <a:gd name="connsiteY17" fmla="*/ 611562 h 1245155"/>
              <a:gd name="connsiteX18" fmla="*/ 210998 w 375590"/>
              <a:gd name="connsiteY18" fmla="*/ 666426 h 1245155"/>
              <a:gd name="connsiteX19" fmla="*/ 192710 w 375590"/>
              <a:gd name="connsiteY19" fmla="*/ 785298 h 1245155"/>
              <a:gd name="connsiteX20" fmla="*/ 183566 w 375590"/>
              <a:gd name="connsiteY20" fmla="*/ 821874 h 1245155"/>
              <a:gd name="connsiteX21" fmla="*/ 174422 w 375590"/>
              <a:gd name="connsiteY21" fmla="*/ 876738 h 1245155"/>
              <a:gd name="connsiteX22" fmla="*/ 165278 w 375590"/>
              <a:gd name="connsiteY22" fmla="*/ 922458 h 1245155"/>
              <a:gd name="connsiteX23" fmla="*/ 156134 w 375590"/>
              <a:gd name="connsiteY23" fmla="*/ 1059618 h 1245155"/>
              <a:gd name="connsiteX24" fmla="*/ 165278 w 375590"/>
              <a:gd name="connsiteY24" fmla="*/ 1169346 h 1245155"/>
              <a:gd name="connsiteX25" fmla="*/ 174422 w 375590"/>
              <a:gd name="connsiteY25" fmla="*/ 1205922 h 1245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75590" h="1245155">
                <a:moveTo>
                  <a:pt x="9830" y="17202"/>
                </a:moveTo>
                <a:cubicBezTo>
                  <a:pt x="54386" y="84036"/>
                  <a:pt x="0" y="0"/>
                  <a:pt x="46406" y="81210"/>
                </a:cubicBezTo>
                <a:cubicBezTo>
                  <a:pt x="51858" y="90752"/>
                  <a:pt x="59779" y="98812"/>
                  <a:pt x="64694" y="108642"/>
                </a:cubicBezTo>
                <a:cubicBezTo>
                  <a:pt x="69005" y="117263"/>
                  <a:pt x="69527" y="127453"/>
                  <a:pt x="73838" y="136074"/>
                </a:cubicBezTo>
                <a:cubicBezTo>
                  <a:pt x="83510" y="155418"/>
                  <a:pt x="109203" y="183514"/>
                  <a:pt x="119558" y="200082"/>
                </a:cubicBezTo>
                <a:cubicBezTo>
                  <a:pt x="126782" y="211641"/>
                  <a:pt x="131083" y="224823"/>
                  <a:pt x="137846" y="236658"/>
                </a:cubicBezTo>
                <a:cubicBezTo>
                  <a:pt x="143298" y="246200"/>
                  <a:pt x="150682" y="254548"/>
                  <a:pt x="156134" y="264090"/>
                </a:cubicBezTo>
                <a:cubicBezTo>
                  <a:pt x="162897" y="275925"/>
                  <a:pt x="166499" y="289574"/>
                  <a:pt x="174422" y="300666"/>
                </a:cubicBezTo>
                <a:cubicBezTo>
                  <a:pt x="181938" y="311189"/>
                  <a:pt x="193438" y="318280"/>
                  <a:pt x="201854" y="328098"/>
                </a:cubicBezTo>
                <a:cubicBezTo>
                  <a:pt x="211772" y="339669"/>
                  <a:pt x="217895" y="354549"/>
                  <a:pt x="229286" y="364674"/>
                </a:cubicBezTo>
                <a:cubicBezTo>
                  <a:pt x="245714" y="379276"/>
                  <a:pt x="265862" y="389058"/>
                  <a:pt x="284150" y="401250"/>
                </a:cubicBezTo>
                <a:cubicBezTo>
                  <a:pt x="296830" y="409704"/>
                  <a:pt x="307494" y="421121"/>
                  <a:pt x="320726" y="428682"/>
                </a:cubicBezTo>
                <a:cubicBezTo>
                  <a:pt x="329095" y="433464"/>
                  <a:pt x="339014" y="434778"/>
                  <a:pt x="348158" y="437826"/>
                </a:cubicBezTo>
                <a:cubicBezTo>
                  <a:pt x="357302" y="446970"/>
                  <a:pt x="375590" y="452326"/>
                  <a:pt x="375590" y="465258"/>
                </a:cubicBezTo>
                <a:cubicBezTo>
                  <a:pt x="375590" y="476248"/>
                  <a:pt x="356601" y="476511"/>
                  <a:pt x="348158" y="483546"/>
                </a:cubicBezTo>
                <a:cubicBezTo>
                  <a:pt x="304444" y="519975"/>
                  <a:pt x="335132" y="499177"/>
                  <a:pt x="302438" y="538410"/>
                </a:cubicBezTo>
                <a:cubicBezTo>
                  <a:pt x="280436" y="564812"/>
                  <a:pt x="274547" y="566148"/>
                  <a:pt x="247574" y="584130"/>
                </a:cubicBezTo>
                <a:cubicBezTo>
                  <a:pt x="244526" y="593274"/>
                  <a:pt x="242741" y="602941"/>
                  <a:pt x="238430" y="611562"/>
                </a:cubicBezTo>
                <a:cubicBezTo>
                  <a:pt x="218701" y="651019"/>
                  <a:pt x="220191" y="625055"/>
                  <a:pt x="210998" y="666426"/>
                </a:cubicBezTo>
                <a:cubicBezTo>
                  <a:pt x="202159" y="706200"/>
                  <a:pt x="200002" y="745192"/>
                  <a:pt x="192710" y="785298"/>
                </a:cubicBezTo>
                <a:cubicBezTo>
                  <a:pt x="190462" y="797663"/>
                  <a:pt x="186031" y="809551"/>
                  <a:pt x="183566" y="821874"/>
                </a:cubicBezTo>
                <a:cubicBezTo>
                  <a:pt x="179930" y="840054"/>
                  <a:pt x="177739" y="858497"/>
                  <a:pt x="174422" y="876738"/>
                </a:cubicBezTo>
                <a:cubicBezTo>
                  <a:pt x="171642" y="892029"/>
                  <a:pt x="168326" y="907218"/>
                  <a:pt x="165278" y="922458"/>
                </a:cubicBezTo>
                <a:cubicBezTo>
                  <a:pt x="162230" y="968178"/>
                  <a:pt x="156134" y="1013797"/>
                  <a:pt x="156134" y="1059618"/>
                </a:cubicBezTo>
                <a:cubicBezTo>
                  <a:pt x="156134" y="1096321"/>
                  <a:pt x="160427" y="1132965"/>
                  <a:pt x="165278" y="1169346"/>
                </a:cubicBezTo>
                <a:cubicBezTo>
                  <a:pt x="175386" y="1245155"/>
                  <a:pt x="174422" y="1172756"/>
                  <a:pt x="174422" y="120592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808976" y="5349240"/>
            <a:ext cx="420624" cy="550003"/>
          </a:xfrm>
          <a:custGeom>
            <a:avLst/>
            <a:gdLst>
              <a:gd name="connsiteX0" fmla="*/ 0 w 420624"/>
              <a:gd name="connsiteY0" fmla="*/ 0 h 550003"/>
              <a:gd name="connsiteX1" fmla="*/ 27432 w 420624"/>
              <a:gd name="connsiteY1" fmla="*/ 27432 h 550003"/>
              <a:gd name="connsiteX2" fmla="*/ 82296 w 420624"/>
              <a:gd name="connsiteY2" fmla="*/ 82296 h 550003"/>
              <a:gd name="connsiteX3" fmla="*/ 91440 w 420624"/>
              <a:gd name="connsiteY3" fmla="*/ 109728 h 550003"/>
              <a:gd name="connsiteX4" fmla="*/ 100584 w 420624"/>
              <a:gd name="connsiteY4" fmla="*/ 146304 h 550003"/>
              <a:gd name="connsiteX5" fmla="*/ 128016 w 420624"/>
              <a:gd name="connsiteY5" fmla="*/ 173736 h 550003"/>
              <a:gd name="connsiteX6" fmla="*/ 146304 w 420624"/>
              <a:gd name="connsiteY6" fmla="*/ 210312 h 550003"/>
              <a:gd name="connsiteX7" fmla="*/ 173736 w 420624"/>
              <a:gd name="connsiteY7" fmla="*/ 237744 h 550003"/>
              <a:gd name="connsiteX8" fmla="*/ 192024 w 420624"/>
              <a:gd name="connsiteY8" fmla="*/ 274320 h 550003"/>
              <a:gd name="connsiteX9" fmla="*/ 228600 w 420624"/>
              <a:gd name="connsiteY9" fmla="*/ 292608 h 550003"/>
              <a:gd name="connsiteX10" fmla="*/ 265176 w 420624"/>
              <a:gd name="connsiteY10" fmla="*/ 320040 h 550003"/>
              <a:gd name="connsiteX11" fmla="*/ 283464 w 420624"/>
              <a:gd name="connsiteY11" fmla="*/ 347472 h 550003"/>
              <a:gd name="connsiteX12" fmla="*/ 310896 w 420624"/>
              <a:gd name="connsiteY12" fmla="*/ 365760 h 550003"/>
              <a:gd name="connsiteX13" fmla="*/ 365760 w 420624"/>
              <a:gd name="connsiteY13" fmla="*/ 411480 h 550003"/>
              <a:gd name="connsiteX14" fmla="*/ 374904 w 420624"/>
              <a:gd name="connsiteY14" fmla="*/ 466344 h 550003"/>
              <a:gd name="connsiteX15" fmla="*/ 411480 w 420624"/>
              <a:gd name="connsiteY15" fmla="*/ 548640 h 550003"/>
              <a:gd name="connsiteX16" fmla="*/ 420624 w 420624"/>
              <a:gd name="connsiteY16" fmla="*/ 548640 h 55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0624" h="550003">
                <a:moveTo>
                  <a:pt x="0" y="0"/>
                </a:moveTo>
                <a:cubicBezTo>
                  <a:pt x="9144" y="9144"/>
                  <a:pt x="17614" y="19016"/>
                  <a:pt x="27432" y="27432"/>
                </a:cubicBezTo>
                <a:cubicBezTo>
                  <a:pt x="60829" y="56058"/>
                  <a:pt x="64187" y="46078"/>
                  <a:pt x="82296" y="82296"/>
                </a:cubicBezTo>
                <a:cubicBezTo>
                  <a:pt x="86607" y="90917"/>
                  <a:pt x="88792" y="100460"/>
                  <a:pt x="91440" y="109728"/>
                </a:cubicBezTo>
                <a:cubicBezTo>
                  <a:pt x="94892" y="121812"/>
                  <a:pt x="94349" y="135393"/>
                  <a:pt x="100584" y="146304"/>
                </a:cubicBezTo>
                <a:cubicBezTo>
                  <a:pt x="107000" y="157532"/>
                  <a:pt x="120500" y="163213"/>
                  <a:pt x="128016" y="173736"/>
                </a:cubicBezTo>
                <a:cubicBezTo>
                  <a:pt x="135939" y="184828"/>
                  <a:pt x="138381" y="199220"/>
                  <a:pt x="146304" y="210312"/>
                </a:cubicBezTo>
                <a:cubicBezTo>
                  <a:pt x="153820" y="220835"/>
                  <a:pt x="166220" y="227221"/>
                  <a:pt x="173736" y="237744"/>
                </a:cubicBezTo>
                <a:cubicBezTo>
                  <a:pt x="181659" y="248836"/>
                  <a:pt x="182385" y="264681"/>
                  <a:pt x="192024" y="274320"/>
                </a:cubicBezTo>
                <a:cubicBezTo>
                  <a:pt x="201663" y="283959"/>
                  <a:pt x="217041" y="285384"/>
                  <a:pt x="228600" y="292608"/>
                </a:cubicBezTo>
                <a:cubicBezTo>
                  <a:pt x="241523" y="300685"/>
                  <a:pt x="254400" y="309264"/>
                  <a:pt x="265176" y="320040"/>
                </a:cubicBezTo>
                <a:cubicBezTo>
                  <a:pt x="272947" y="327811"/>
                  <a:pt x="275693" y="339701"/>
                  <a:pt x="283464" y="347472"/>
                </a:cubicBezTo>
                <a:cubicBezTo>
                  <a:pt x="291235" y="355243"/>
                  <a:pt x="302453" y="358725"/>
                  <a:pt x="310896" y="365760"/>
                </a:cubicBezTo>
                <a:cubicBezTo>
                  <a:pt x="381302" y="424432"/>
                  <a:pt x="297652" y="366074"/>
                  <a:pt x="365760" y="411480"/>
                </a:cubicBezTo>
                <a:cubicBezTo>
                  <a:pt x="368808" y="429768"/>
                  <a:pt x="372085" y="448019"/>
                  <a:pt x="374904" y="466344"/>
                </a:cubicBezTo>
                <a:cubicBezTo>
                  <a:pt x="384022" y="525613"/>
                  <a:pt x="366921" y="526360"/>
                  <a:pt x="411480" y="548640"/>
                </a:cubicBezTo>
                <a:cubicBezTo>
                  <a:pt x="414206" y="550003"/>
                  <a:pt x="417576" y="548640"/>
                  <a:pt x="420624" y="54864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818120" y="5294376"/>
            <a:ext cx="777240" cy="449643"/>
          </a:xfrm>
          <a:custGeom>
            <a:avLst/>
            <a:gdLst>
              <a:gd name="connsiteX0" fmla="*/ 0 w 777240"/>
              <a:gd name="connsiteY0" fmla="*/ 36576 h 449643"/>
              <a:gd name="connsiteX1" fmla="*/ 155448 w 777240"/>
              <a:gd name="connsiteY1" fmla="*/ 27432 h 449643"/>
              <a:gd name="connsiteX2" fmla="*/ 256032 w 777240"/>
              <a:gd name="connsiteY2" fmla="*/ 0 h 449643"/>
              <a:gd name="connsiteX3" fmla="*/ 292608 w 777240"/>
              <a:gd name="connsiteY3" fmla="*/ 9144 h 449643"/>
              <a:gd name="connsiteX4" fmla="*/ 310896 w 777240"/>
              <a:gd name="connsiteY4" fmla="*/ 36576 h 449643"/>
              <a:gd name="connsiteX5" fmla="*/ 338328 w 777240"/>
              <a:gd name="connsiteY5" fmla="*/ 54864 h 449643"/>
              <a:gd name="connsiteX6" fmla="*/ 402336 w 777240"/>
              <a:gd name="connsiteY6" fmla="*/ 100584 h 449643"/>
              <a:gd name="connsiteX7" fmla="*/ 484632 w 777240"/>
              <a:gd name="connsiteY7" fmla="*/ 146304 h 449643"/>
              <a:gd name="connsiteX8" fmla="*/ 539496 w 777240"/>
              <a:gd name="connsiteY8" fmla="*/ 192024 h 449643"/>
              <a:gd name="connsiteX9" fmla="*/ 594360 w 777240"/>
              <a:gd name="connsiteY9" fmla="*/ 237744 h 449643"/>
              <a:gd name="connsiteX10" fmla="*/ 621792 w 777240"/>
              <a:gd name="connsiteY10" fmla="*/ 292608 h 449643"/>
              <a:gd name="connsiteX11" fmla="*/ 630936 w 777240"/>
              <a:gd name="connsiteY11" fmla="*/ 320040 h 449643"/>
              <a:gd name="connsiteX12" fmla="*/ 658368 w 777240"/>
              <a:gd name="connsiteY12" fmla="*/ 329184 h 449643"/>
              <a:gd name="connsiteX13" fmla="*/ 676656 w 777240"/>
              <a:gd name="connsiteY13" fmla="*/ 365760 h 449643"/>
              <a:gd name="connsiteX14" fmla="*/ 758952 w 777240"/>
              <a:gd name="connsiteY14" fmla="*/ 411480 h 449643"/>
              <a:gd name="connsiteX15" fmla="*/ 777240 w 777240"/>
              <a:gd name="connsiteY15" fmla="*/ 429768 h 449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77240" h="449643">
                <a:moveTo>
                  <a:pt x="0" y="36576"/>
                </a:moveTo>
                <a:cubicBezTo>
                  <a:pt x="51816" y="33528"/>
                  <a:pt x="103912" y="33616"/>
                  <a:pt x="155448" y="27432"/>
                </a:cubicBezTo>
                <a:cubicBezTo>
                  <a:pt x="187676" y="23565"/>
                  <a:pt x="224035" y="10666"/>
                  <a:pt x="256032" y="0"/>
                </a:cubicBezTo>
                <a:cubicBezTo>
                  <a:pt x="268224" y="3048"/>
                  <a:pt x="282151" y="2173"/>
                  <a:pt x="292608" y="9144"/>
                </a:cubicBezTo>
                <a:cubicBezTo>
                  <a:pt x="301752" y="15240"/>
                  <a:pt x="303125" y="28805"/>
                  <a:pt x="310896" y="36576"/>
                </a:cubicBezTo>
                <a:cubicBezTo>
                  <a:pt x="318667" y="44347"/>
                  <a:pt x="329984" y="47712"/>
                  <a:pt x="338328" y="54864"/>
                </a:cubicBezTo>
                <a:cubicBezTo>
                  <a:pt x="393554" y="102200"/>
                  <a:pt x="351931" y="83782"/>
                  <a:pt x="402336" y="100584"/>
                </a:cubicBezTo>
                <a:cubicBezTo>
                  <a:pt x="465220" y="142507"/>
                  <a:pt x="436348" y="130209"/>
                  <a:pt x="484632" y="146304"/>
                </a:cubicBezTo>
                <a:cubicBezTo>
                  <a:pt x="512851" y="165117"/>
                  <a:pt x="516027" y="164644"/>
                  <a:pt x="539496" y="192024"/>
                </a:cubicBezTo>
                <a:cubicBezTo>
                  <a:pt x="579354" y="238525"/>
                  <a:pt x="548269" y="222380"/>
                  <a:pt x="594360" y="237744"/>
                </a:cubicBezTo>
                <a:cubicBezTo>
                  <a:pt x="617344" y="306695"/>
                  <a:pt x="586340" y="221704"/>
                  <a:pt x="621792" y="292608"/>
                </a:cubicBezTo>
                <a:cubicBezTo>
                  <a:pt x="626103" y="301229"/>
                  <a:pt x="624120" y="313224"/>
                  <a:pt x="630936" y="320040"/>
                </a:cubicBezTo>
                <a:cubicBezTo>
                  <a:pt x="637752" y="326856"/>
                  <a:pt x="649224" y="326136"/>
                  <a:pt x="658368" y="329184"/>
                </a:cubicBezTo>
                <a:cubicBezTo>
                  <a:pt x="664464" y="341376"/>
                  <a:pt x="667017" y="356121"/>
                  <a:pt x="676656" y="365760"/>
                </a:cubicBezTo>
                <a:cubicBezTo>
                  <a:pt x="760539" y="449643"/>
                  <a:pt x="701460" y="376985"/>
                  <a:pt x="758952" y="411480"/>
                </a:cubicBezTo>
                <a:cubicBezTo>
                  <a:pt x="766344" y="415915"/>
                  <a:pt x="771144" y="423672"/>
                  <a:pt x="777240" y="42976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129016" y="5084064"/>
            <a:ext cx="493776" cy="228600"/>
          </a:xfrm>
          <a:custGeom>
            <a:avLst/>
            <a:gdLst>
              <a:gd name="connsiteX0" fmla="*/ 0 w 493776"/>
              <a:gd name="connsiteY0" fmla="*/ 228600 h 228600"/>
              <a:gd name="connsiteX1" fmla="*/ 18288 w 493776"/>
              <a:gd name="connsiteY1" fmla="*/ 201168 h 228600"/>
              <a:gd name="connsiteX2" fmla="*/ 100584 w 493776"/>
              <a:gd name="connsiteY2" fmla="*/ 155448 h 228600"/>
              <a:gd name="connsiteX3" fmla="*/ 155448 w 493776"/>
              <a:gd name="connsiteY3" fmla="*/ 109728 h 228600"/>
              <a:gd name="connsiteX4" fmla="*/ 219456 w 493776"/>
              <a:gd name="connsiteY4" fmla="*/ 91440 h 228600"/>
              <a:gd name="connsiteX5" fmla="*/ 402336 w 493776"/>
              <a:gd name="connsiteY5" fmla="*/ 73152 h 228600"/>
              <a:gd name="connsiteX6" fmla="*/ 429768 w 493776"/>
              <a:gd name="connsiteY6" fmla="*/ 45720 h 228600"/>
              <a:gd name="connsiteX7" fmla="*/ 457200 w 493776"/>
              <a:gd name="connsiteY7" fmla="*/ 36576 h 228600"/>
              <a:gd name="connsiteX8" fmla="*/ 493776 w 493776"/>
              <a:gd name="connsiteY8" fmla="*/ 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3776" h="228600">
                <a:moveTo>
                  <a:pt x="0" y="228600"/>
                </a:moveTo>
                <a:cubicBezTo>
                  <a:pt x="6096" y="219456"/>
                  <a:pt x="9944" y="208320"/>
                  <a:pt x="18288" y="201168"/>
                </a:cubicBezTo>
                <a:cubicBezTo>
                  <a:pt x="74985" y="152571"/>
                  <a:pt x="48658" y="192538"/>
                  <a:pt x="100584" y="155448"/>
                </a:cubicBezTo>
                <a:cubicBezTo>
                  <a:pt x="147771" y="121743"/>
                  <a:pt x="107072" y="133916"/>
                  <a:pt x="155448" y="109728"/>
                </a:cubicBezTo>
                <a:cubicBezTo>
                  <a:pt x="170064" y="102420"/>
                  <a:pt x="205784" y="95346"/>
                  <a:pt x="219456" y="91440"/>
                </a:cubicBezTo>
                <a:cubicBezTo>
                  <a:pt x="312222" y="64935"/>
                  <a:pt x="150608" y="87960"/>
                  <a:pt x="402336" y="73152"/>
                </a:cubicBezTo>
                <a:cubicBezTo>
                  <a:pt x="411480" y="64008"/>
                  <a:pt x="419008" y="52893"/>
                  <a:pt x="429768" y="45720"/>
                </a:cubicBezTo>
                <a:cubicBezTo>
                  <a:pt x="437788" y="40373"/>
                  <a:pt x="449180" y="41923"/>
                  <a:pt x="457200" y="36576"/>
                </a:cubicBezTo>
                <a:lnTo>
                  <a:pt x="493776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477000" y="4419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Trendies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181600" y="4724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Normals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848600" y="41910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Head-bangers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553200" y="5257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Grits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781800" y="32766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Grit-</a:t>
            </a:r>
            <a:r>
              <a:rPr lang="en-US" dirty="0" err="1" smtClean="0"/>
              <a:t>headbangers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943600" y="6172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Skaters</a:t>
            </a:r>
            <a:endParaRPr lang="en-US" dirty="0"/>
          </a:p>
        </p:txBody>
      </p:sp>
      <p:cxnSp>
        <p:nvCxnSpPr>
          <p:cNvPr id="39" name="Straight Connector 38"/>
          <p:cNvCxnSpPr>
            <a:stCxn id="37" idx="3"/>
          </p:cNvCxnSpPr>
          <p:nvPr/>
        </p:nvCxnSpPr>
        <p:spPr>
          <a:xfrm flipV="1">
            <a:off x="6934200" y="5867400"/>
            <a:ext cx="838200" cy="489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4" idx="2"/>
          </p:cNvCxnSpPr>
          <p:nvPr/>
        </p:nvCxnSpPr>
        <p:spPr>
          <a:xfrm rot="16200000" flipH="1">
            <a:off x="7143066" y="4399865"/>
            <a:ext cx="1182469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391400" y="6400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Punks</a:t>
            </a:r>
            <a:endParaRPr lang="en-US" dirty="0"/>
          </a:p>
        </p:txBody>
      </p:sp>
      <p:cxnSp>
        <p:nvCxnSpPr>
          <p:cNvPr id="44" name="Straight Connector 43"/>
          <p:cNvCxnSpPr>
            <a:stCxn id="42" idx="0"/>
          </p:cNvCxnSpPr>
          <p:nvPr/>
        </p:nvCxnSpPr>
        <p:spPr>
          <a:xfrm rot="5400000" flipH="1" flipV="1">
            <a:off x="7658100" y="5829300"/>
            <a:ext cx="762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8077200" y="6096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Hippies</a:t>
            </a:r>
            <a:endParaRPr lang="en-US" dirty="0"/>
          </a:p>
        </p:txBody>
      </p:sp>
      <p:cxnSp>
        <p:nvCxnSpPr>
          <p:cNvPr id="47" name="Straight Connector 46"/>
          <p:cNvCxnSpPr>
            <a:stCxn id="45" idx="0"/>
          </p:cNvCxnSpPr>
          <p:nvPr/>
        </p:nvCxnSpPr>
        <p:spPr>
          <a:xfrm rot="5400000" flipH="1" flipV="1">
            <a:off x="8229600" y="57150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28600" y="6096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1994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295400" y="4648200"/>
            <a:ext cx="381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*Crowds define social status less around grade 11</a:t>
            </a:r>
          </a:p>
          <a:p>
            <a:r>
              <a:rPr lang="en-US" dirty="0" smtClean="0"/>
              <a:t>*Self identification plays a role in viewing crowds</a:t>
            </a:r>
          </a:p>
          <a:p>
            <a:r>
              <a:rPr lang="en-US" dirty="0" smtClean="0"/>
              <a:t>*There is also a difference between peers assigning a group and self assigning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183</TotalTime>
  <Words>506</Words>
  <Application>Microsoft Macintosh PowerPoint</Application>
  <PresentationFormat>On-screen Show (4:3)</PresentationFormat>
  <Paragraphs>145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Urban</vt:lpstr>
      <vt:lpstr>Contemporary Adolescence</vt:lpstr>
      <vt:lpstr>Adolescents would rather talk to:</vt:lpstr>
      <vt:lpstr>Family and friends</vt:lpstr>
      <vt:lpstr>Peer pressure</vt:lpstr>
      <vt:lpstr>Peer pressure</vt:lpstr>
      <vt:lpstr>Adolescent societies</vt:lpstr>
      <vt:lpstr>Cliques and crowds</vt:lpstr>
      <vt:lpstr>Cliques</vt:lpstr>
      <vt:lpstr>Development of crowds</vt:lpstr>
      <vt:lpstr>Popularity and unpopularity</vt:lpstr>
      <vt:lpstr>Interventions for nonPopularity</vt:lpstr>
      <vt:lpstr>Bullying</vt:lpstr>
      <vt:lpstr>Youth subcultures</vt:lpstr>
      <vt:lpstr>Youth Subcultures</vt:lpstr>
      <vt:lpstr>Youth subcultures</vt:lpstr>
      <vt:lpstr>Youth subcultures</vt:lpstr>
      <vt:lpstr>Youth subcultures</vt:lpstr>
      <vt:lpstr>Material concerns of adolescents</vt:lpstr>
      <vt:lpstr>Non-materials concerns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Adolescence</dc:title>
  <dc:creator>Trent Parker</dc:creator>
  <cp:lastModifiedBy>Trent Parker</cp:lastModifiedBy>
  <cp:revision>20</cp:revision>
  <dcterms:created xsi:type="dcterms:W3CDTF">2010-03-04T13:33:48Z</dcterms:created>
  <dcterms:modified xsi:type="dcterms:W3CDTF">2012-04-17T14:32:50Z</dcterms:modified>
</cp:coreProperties>
</file>