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6" r:id="rId11"/>
    <p:sldId id="267" r:id="rId12"/>
    <p:sldId id="269" r:id="rId13"/>
    <p:sldId id="270" r:id="rId14"/>
    <p:sldId id="271" r:id="rId15"/>
    <p:sldId id="278" r:id="rId16"/>
    <p:sldId id="268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5DE5D-7CFE-4332-81FE-A3B2B765BE88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CCB49-3589-4391-A986-69A829CFDD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7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CB49-3589-4391-A986-69A829CFDD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2F13A6-0224-4CFC-B14B-C5FA6556CDDC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192FA37-1F52-47FF-870B-2C75E5BDC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image" Target="../media/image2.gif"/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Self</a:t>
            </a:r>
            <a:r>
              <a:rPr lang="en-US" dirty="0" smtClean="0"/>
              <a:t>-concept and identity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Seven conflicts according to Erikson:</a:t>
            </a:r>
          </a:p>
          <a:p>
            <a:pPr lvl="1"/>
            <a:r>
              <a:rPr lang="en-US" dirty="0" smtClean="0"/>
              <a:t>Temporal perspective vs. time confusion</a:t>
            </a:r>
          </a:p>
          <a:p>
            <a:pPr lvl="1"/>
            <a:r>
              <a:rPr lang="en-US" dirty="0" smtClean="0"/>
              <a:t>Self-certainty vs. self-consciousness</a:t>
            </a:r>
          </a:p>
          <a:p>
            <a:pPr lvl="1"/>
            <a:r>
              <a:rPr lang="en-US" dirty="0" smtClean="0"/>
              <a:t>Role experimentation vs. role fixation</a:t>
            </a:r>
          </a:p>
          <a:p>
            <a:pPr lvl="1"/>
            <a:r>
              <a:rPr lang="en-US" dirty="0" smtClean="0"/>
              <a:t>Apprenticeship vs. work paralysis</a:t>
            </a:r>
          </a:p>
          <a:p>
            <a:pPr lvl="1"/>
            <a:r>
              <a:rPr lang="en-US" dirty="0" smtClean="0"/>
              <a:t>Sexual polarization vs. bisexual confusion</a:t>
            </a:r>
          </a:p>
          <a:p>
            <a:pPr lvl="1"/>
            <a:r>
              <a:rPr lang="en-US" dirty="0" smtClean="0"/>
              <a:t>Leadership and followership vs. authority confusion</a:t>
            </a:r>
          </a:p>
          <a:p>
            <a:pPr lvl="1"/>
            <a:r>
              <a:rPr lang="en-US" dirty="0" smtClean="0"/>
              <a:t>Ideological commitment vs. confusion of values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Identity Statuses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Exploration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Moratorium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Foreclosure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Diffusion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33528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Diffusion</a:t>
            </a:r>
            <a:r>
              <a:rPr lang="en-US" dirty="0" smtClean="0"/>
              <a:t>: Not seriously attempting to sort through potential choices and make enduring commitments</a:t>
            </a:r>
          </a:p>
          <a:p>
            <a:r>
              <a:rPr lang="en-US" b="1" dirty="0" smtClean="0"/>
              <a:t>Moratorium</a:t>
            </a:r>
            <a:r>
              <a:rPr lang="en-US" dirty="0" smtClean="0"/>
              <a:t>: Actively trying out different personal, occupational, and ideological possibilities</a:t>
            </a:r>
          </a:p>
          <a:p>
            <a:r>
              <a:rPr lang="en-US" b="1" dirty="0" smtClean="0"/>
              <a:t>Foreclosure</a:t>
            </a:r>
            <a:r>
              <a:rPr lang="en-US" dirty="0" smtClean="0"/>
              <a:t>: Seen as unhealthy. Often a result of parents’ strong influence</a:t>
            </a:r>
          </a:p>
          <a:p>
            <a:r>
              <a:rPr lang="en-US" b="1" dirty="0" smtClean="0"/>
              <a:t>Achievement</a:t>
            </a:r>
            <a:r>
              <a:rPr lang="en-US" dirty="0" smtClean="0"/>
              <a:t>: Preceded by a period of moratorium; definite choices regarding personal,         		occupational, and ideological have been made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</a:p>
          <a:p>
            <a:r>
              <a:rPr lang="en-US" dirty="0" smtClean="0"/>
              <a:t>Sexual</a:t>
            </a:r>
          </a:p>
          <a:p>
            <a:r>
              <a:rPr lang="en-US" dirty="0" smtClean="0"/>
              <a:t>Social</a:t>
            </a:r>
          </a:p>
          <a:p>
            <a:r>
              <a:rPr lang="en-US" dirty="0" smtClean="0"/>
              <a:t>Vocational</a:t>
            </a:r>
          </a:p>
          <a:p>
            <a:r>
              <a:rPr lang="en-US" dirty="0" smtClean="0"/>
              <a:t>Moral</a:t>
            </a:r>
          </a:p>
          <a:p>
            <a:r>
              <a:rPr lang="en-US" dirty="0" smtClean="0"/>
              <a:t>Ideological</a:t>
            </a:r>
          </a:p>
          <a:p>
            <a:r>
              <a:rPr lang="en-US" dirty="0" smtClean="0"/>
              <a:t>Psychological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as a process--Burke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Interpersonal components</a:t>
            </a:r>
          </a:p>
          <a:p>
            <a:pPr lvl="1"/>
            <a:r>
              <a:rPr lang="en-US" dirty="0" smtClean="0"/>
              <a:t>Social behavior</a:t>
            </a:r>
          </a:p>
          <a:p>
            <a:pPr lvl="1"/>
            <a:r>
              <a:rPr lang="en-US" dirty="0" smtClean="0"/>
              <a:t>Feedback</a:t>
            </a:r>
          </a:p>
          <a:p>
            <a:r>
              <a:rPr lang="en-US" dirty="0" smtClean="0"/>
              <a:t>Intrapersonal components</a:t>
            </a:r>
          </a:p>
          <a:p>
            <a:pPr lvl="1"/>
            <a:r>
              <a:rPr lang="en-US" dirty="0" smtClean="0"/>
              <a:t>Self-concept</a:t>
            </a:r>
          </a:p>
          <a:p>
            <a:pPr lvl="1"/>
            <a:r>
              <a:rPr lang="en-US" dirty="0" smtClean="0"/>
              <a:t>Identity standards</a:t>
            </a:r>
          </a:p>
          <a:p>
            <a:pPr lvl="1"/>
            <a:r>
              <a:rPr lang="en-US" dirty="0" smtClean="0"/>
              <a:t>Comparator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Styles of Identity Searching--</a:t>
            </a:r>
            <a:r>
              <a:rPr lang="en-US" dirty="0" err="1" smtClean="0"/>
              <a:t>Berzonsky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Informational style: Seek out diagnostic information and accommodate their plans and behaviors</a:t>
            </a:r>
          </a:p>
          <a:p>
            <a:r>
              <a:rPr lang="en-US" dirty="0" smtClean="0"/>
              <a:t>Normative style: Resistant to change and block out discrepant information</a:t>
            </a:r>
          </a:p>
          <a:p>
            <a:r>
              <a:rPr lang="en-US" dirty="0" smtClean="0"/>
              <a:t>Avoidant style: Put off making decisions and evade feedback</a:t>
            </a:r>
            <a:endParaRPr lang="en-US" dirty="0"/>
          </a:p>
        </p:txBody>
      </p:sp>
      <p:pic>
        <p:nvPicPr>
          <p:cNvPr id="46082" name="Picture 2" descr="http://l.yimg.com/g/images/spaceba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46084" name="Picture 4" descr="http://l.yimg.com/g/images/spaceba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46086" name="Picture 6" descr="http://l.yimg.com/g/images/spaceba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46088" name="Picture 8" descr="http://l.yimg.com/g/images/spaceba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Get in small groups</a:t>
            </a:r>
          </a:p>
          <a:p>
            <a:pPr lvl="1"/>
            <a:r>
              <a:rPr lang="en-US" dirty="0" smtClean="0"/>
              <a:t>Talk about who was the greatest influence in helping to develop your identity.</a:t>
            </a:r>
          </a:p>
          <a:p>
            <a:pPr lvl="1"/>
            <a:r>
              <a:rPr lang="en-US" dirty="0" smtClean="0"/>
              <a:t>When developing your identity, did you identify with anyone around you?</a:t>
            </a:r>
          </a:p>
          <a:p>
            <a:pPr lvl="1"/>
            <a:r>
              <a:rPr lang="en-US" dirty="0" smtClean="0"/>
              <a:t>Who were (are) your heroes, and how did they influence you?</a:t>
            </a:r>
          </a:p>
          <a:p>
            <a:pPr lvl="1"/>
            <a:r>
              <a:rPr lang="en-US" dirty="0" smtClean="0"/>
              <a:t>Were you able to experiment with identities and how did you feel safe doing so?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 Identity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Identification with Ethnic Group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Identification with</a:t>
                      </a:r>
                      <a:r>
                        <a:rPr lang="en-US" baseline="0" dirty="0" smtClean="0"/>
                        <a:t> Majority Culture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Bicultural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Assimilated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Separated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Marginal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31242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Bicultural</a:t>
            </a:r>
            <a:r>
              <a:rPr lang="en-US" dirty="0" smtClean="0"/>
              <a:t>: developing a dual identity, alternating between them as appropriate</a:t>
            </a:r>
          </a:p>
          <a:p>
            <a:r>
              <a:rPr lang="en-US" b="1" dirty="0" smtClean="0"/>
              <a:t>Assimilation</a:t>
            </a:r>
            <a:r>
              <a:rPr lang="en-US" dirty="0" smtClean="0"/>
              <a:t>: leaving behind one’s ethnic group and adopting values and way of life of the majority culture</a:t>
            </a:r>
          </a:p>
          <a:p>
            <a:r>
              <a:rPr lang="en-US" b="1" dirty="0" smtClean="0"/>
              <a:t>Marginality</a:t>
            </a:r>
            <a:r>
              <a:rPr lang="en-US" dirty="0" smtClean="0"/>
              <a:t>: rejecting one’s own culture, but feeling rejected by majority culture</a:t>
            </a:r>
          </a:p>
          <a:p>
            <a:r>
              <a:rPr lang="en-US" b="1" dirty="0" smtClean="0"/>
              <a:t>Separation</a:t>
            </a:r>
            <a:r>
              <a:rPr lang="en-US" dirty="0" smtClean="0"/>
              <a:t>: associating only with members of one’s own ethnic group and rejecting the ways of the majority culture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Adolescent self-conceptions become increasingly more abstract and complex through development</a:t>
            </a:r>
          </a:p>
          <a:p>
            <a:pPr lvl="1"/>
            <a:r>
              <a:rPr lang="en-US" dirty="0" smtClean="0"/>
              <a:t>Abstract:</a:t>
            </a:r>
          </a:p>
          <a:p>
            <a:pPr lvl="2"/>
            <a:r>
              <a:rPr lang="en-US" dirty="0" smtClean="0"/>
              <a:t>Actual self: a person’s perception of the self as it is</a:t>
            </a:r>
          </a:p>
          <a:p>
            <a:pPr lvl="2"/>
            <a:r>
              <a:rPr lang="en-US" dirty="0" smtClean="0"/>
              <a:t>Possible self: a person’s conception of the self as it potentially may be</a:t>
            </a:r>
          </a:p>
          <a:p>
            <a:pPr lvl="3"/>
            <a:r>
              <a:rPr lang="en-US" dirty="0" smtClean="0"/>
              <a:t>Ideal: the person an adolescent would like to be</a:t>
            </a:r>
          </a:p>
          <a:p>
            <a:pPr lvl="3"/>
            <a:r>
              <a:rPr lang="en-US" dirty="0" smtClean="0"/>
              <a:t>Feared: The self a person imagines it is possible to become but dreads becoming</a:t>
            </a:r>
          </a:p>
          <a:p>
            <a:pPr lvl="1"/>
            <a:r>
              <a:rPr lang="en-US" dirty="0" smtClean="0"/>
              <a:t>Complex:</a:t>
            </a:r>
          </a:p>
          <a:p>
            <a:pPr lvl="2"/>
            <a:r>
              <a:rPr lang="en-US" dirty="0" smtClean="0"/>
              <a:t>Older adolescents recognize contradictions in their personality</a:t>
            </a:r>
          </a:p>
          <a:p>
            <a:pPr lvl="2"/>
            <a:r>
              <a:rPr lang="en-US" dirty="0" smtClean="0"/>
              <a:t>False self: a self that is presented to others while realizing it doesn’t represent what they are actually thinking or feeling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Self-Concept—another perspective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20574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9800" y="26670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32766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43434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9530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55626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86200" y="42672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6200" y="48768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54864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4038600"/>
            <a:ext cx="518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092852">
            <a:off x="304800" y="1981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 Identity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8725338">
            <a:off x="2147304" y="489488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Role-Specific Identity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38400" y="213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098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Competencies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3352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" y="5638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14800" y="5574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50408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Competencies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86200" y="4953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Competencies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" y="4431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114800" y="4343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Traits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0" y="13716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Traits: behavior patterns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Competencies: skills, abilities, talents, knowledge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Values: concepts and beliefs about desirable end states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91200" y="2977277"/>
            <a:ext cx="289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 of attributes: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Level: degree to which individual perceives he/she possess attribute. Two types of evaluation: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Ordinal: compare to others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Fixed: measures against a predetermined standard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Strength: how strongly the individual holds the perception of the attribute level</a:t>
            </a:r>
            <a:endParaRPr lang="en-US" dirty="0"/>
          </a:p>
        </p:txBody>
      </p:sp>
      <p:cxnSp>
        <p:nvCxnSpPr>
          <p:cNvPr id="34" name="Curved Connector 33"/>
          <p:cNvCxnSpPr/>
          <p:nvPr/>
        </p:nvCxnSpPr>
        <p:spPr>
          <a:xfrm>
            <a:off x="5638800" y="2819400"/>
            <a:ext cx="2895600" cy="228600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562100" y="4152900"/>
            <a:ext cx="1066800" cy="685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2971800" y="4267200"/>
            <a:ext cx="10668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905000" y="5867400"/>
            <a:ext cx="1676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4800" y="6324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Leonard, Beauvais, &amp; Scholl, 1995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Self-Concept—Third perspective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38100" y="24765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30480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38100" y="46863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5257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171700" y="24765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43200" y="30480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171700" y="46863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43200" y="5257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2438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43200" y="2438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43200" y="46482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" y="46482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>
            <a:off x="609600" y="1905000"/>
            <a:ext cx="1066800" cy="990600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788920" y="1981200"/>
            <a:ext cx="1266444" cy="856488"/>
          </a:xfrm>
          <a:custGeom>
            <a:avLst/>
            <a:gdLst>
              <a:gd name="connsiteX0" fmla="*/ 0 w 1266444"/>
              <a:gd name="connsiteY0" fmla="*/ 57912 h 856488"/>
              <a:gd name="connsiteX1" fmla="*/ 585216 w 1266444"/>
              <a:gd name="connsiteY1" fmla="*/ 844296 h 856488"/>
              <a:gd name="connsiteX2" fmla="*/ 1161288 w 1266444"/>
              <a:gd name="connsiteY2" fmla="*/ 131064 h 856488"/>
              <a:gd name="connsiteX3" fmla="*/ 1216152 w 1266444"/>
              <a:gd name="connsiteY3" fmla="*/ 57912 h 8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6444" h="856488">
                <a:moveTo>
                  <a:pt x="0" y="57912"/>
                </a:moveTo>
                <a:cubicBezTo>
                  <a:pt x="195834" y="445008"/>
                  <a:pt x="391668" y="832104"/>
                  <a:pt x="585216" y="844296"/>
                </a:cubicBezTo>
                <a:cubicBezTo>
                  <a:pt x="778764" y="856488"/>
                  <a:pt x="1056132" y="262128"/>
                  <a:pt x="1161288" y="131064"/>
                </a:cubicBezTo>
                <a:cubicBezTo>
                  <a:pt x="1266444" y="0"/>
                  <a:pt x="1241298" y="28956"/>
                  <a:pt x="1216152" y="5791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40080" y="4151376"/>
            <a:ext cx="861060" cy="859536"/>
          </a:xfrm>
          <a:custGeom>
            <a:avLst/>
            <a:gdLst>
              <a:gd name="connsiteX0" fmla="*/ 0 w 861060"/>
              <a:gd name="connsiteY0" fmla="*/ 859536 h 859536"/>
              <a:gd name="connsiteX1" fmla="*/ 237744 w 861060"/>
              <a:gd name="connsiteY1" fmla="*/ 274320 h 859536"/>
              <a:gd name="connsiteX2" fmla="*/ 859536 w 861060"/>
              <a:gd name="connsiteY2" fmla="*/ 18288 h 859536"/>
              <a:gd name="connsiteX3" fmla="*/ 859536 w 861060"/>
              <a:gd name="connsiteY3" fmla="*/ 18288 h 859536"/>
              <a:gd name="connsiteX4" fmla="*/ 859536 w 861060"/>
              <a:gd name="connsiteY4" fmla="*/ 0 h 859536"/>
              <a:gd name="connsiteX5" fmla="*/ 850392 w 861060"/>
              <a:gd name="connsiteY5" fmla="*/ 18288 h 8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1060" h="859536">
                <a:moveTo>
                  <a:pt x="0" y="859536"/>
                </a:moveTo>
                <a:cubicBezTo>
                  <a:pt x="47244" y="637032"/>
                  <a:pt x="94488" y="414528"/>
                  <a:pt x="237744" y="274320"/>
                </a:cubicBezTo>
                <a:cubicBezTo>
                  <a:pt x="381000" y="134112"/>
                  <a:pt x="859536" y="18288"/>
                  <a:pt x="859536" y="18288"/>
                </a:cubicBezTo>
                <a:lnTo>
                  <a:pt x="859536" y="18288"/>
                </a:lnTo>
                <a:cubicBezTo>
                  <a:pt x="859536" y="15240"/>
                  <a:pt x="861060" y="0"/>
                  <a:pt x="859536" y="0"/>
                </a:cubicBezTo>
                <a:cubicBezTo>
                  <a:pt x="858012" y="0"/>
                  <a:pt x="854202" y="9144"/>
                  <a:pt x="850392" y="1828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816352" y="4197096"/>
            <a:ext cx="1078992" cy="864108"/>
          </a:xfrm>
          <a:custGeom>
            <a:avLst/>
            <a:gdLst>
              <a:gd name="connsiteX0" fmla="*/ 0 w 1078992"/>
              <a:gd name="connsiteY0" fmla="*/ 45720 h 864108"/>
              <a:gd name="connsiteX1" fmla="*/ 210312 w 1078992"/>
              <a:gd name="connsiteY1" fmla="*/ 859536 h 864108"/>
              <a:gd name="connsiteX2" fmla="*/ 429768 w 1078992"/>
              <a:gd name="connsiteY2" fmla="*/ 73152 h 864108"/>
              <a:gd name="connsiteX3" fmla="*/ 640080 w 1078992"/>
              <a:gd name="connsiteY3" fmla="*/ 786384 h 864108"/>
              <a:gd name="connsiteX4" fmla="*/ 896112 w 1078992"/>
              <a:gd name="connsiteY4" fmla="*/ 82296 h 864108"/>
              <a:gd name="connsiteX5" fmla="*/ 1078992 w 1078992"/>
              <a:gd name="connsiteY5" fmla="*/ 292608 h 86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8992" h="864108">
                <a:moveTo>
                  <a:pt x="0" y="45720"/>
                </a:moveTo>
                <a:cubicBezTo>
                  <a:pt x="69342" y="450342"/>
                  <a:pt x="138684" y="854964"/>
                  <a:pt x="210312" y="859536"/>
                </a:cubicBezTo>
                <a:cubicBezTo>
                  <a:pt x="281940" y="864108"/>
                  <a:pt x="358140" y="85344"/>
                  <a:pt x="429768" y="73152"/>
                </a:cubicBezTo>
                <a:cubicBezTo>
                  <a:pt x="501396" y="60960"/>
                  <a:pt x="562356" y="784860"/>
                  <a:pt x="640080" y="786384"/>
                </a:cubicBezTo>
                <a:cubicBezTo>
                  <a:pt x="717804" y="787908"/>
                  <a:pt x="822960" y="164592"/>
                  <a:pt x="896112" y="82296"/>
                </a:cubicBezTo>
                <a:cubicBezTo>
                  <a:pt x="969264" y="0"/>
                  <a:pt x="1024128" y="146304"/>
                  <a:pt x="1078992" y="29260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66800" y="1447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3400" y="3124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Tragic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43200" y="3124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Comedy or Romance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3400" y="52972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Happily ever after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743200" y="52972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Heroic Saga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2817674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Establishing a valued endpoint</a:t>
            </a:r>
          </a:p>
          <a:p>
            <a:r>
              <a:rPr lang="en-US" dirty="0" smtClean="0"/>
              <a:t>Selecting events relevant to the endpoint</a:t>
            </a:r>
          </a:p>
          <a:p>
            <a:r>
              <a:rPr lang="en-US" dirty="0" smtClean="0"/>
              <a:t>Ordering of events</a:t>
            </a:r>
          </a:p>
          <a:p>
            <a:r>
              <a:rPr lang="en-US" dirty="0" smtClean="0"/>
              <a:t>Stability of identity</a:t>
            </a:r>
          </a:p>
          <a:p>
            <a:r>
              <a:rPr lang="en-US" dirty="0" smtClean="0"/>
              <a:t>Causal linkages</a:t>
            </a:r>
          </a:p>
          <a:p>
            <a:r>
              <a:rPr lang="en-US" dirty="0" smtClean="0"/>
              <a:t>Demarcation signs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58674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Brown and Dawson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Positive self-esteem is linked to long-term mental health and emotional well-being</a:t>
            </a:r>
          </a:p>
          <a:p>
            <a:r>
              <a:rPr lang="en-US" dirty="0" smtClean="0"/>
              <a:t>Well-established link between low self-esteem and depression in adolescents</a:t>
            </a:r>
          </a:p>
          <a:p>
            <a:r>
              <a:rPr lang="en-US" dirty="0" smtClean="0"/>
              <a:t>Well-established link between low self-esteem and suicide</a:t>
            </a:r>
          </a:p>
          <a:p>
            <a:r>
              <a:rPr lang="en-US" dirty="0" smtClean="0"/>
              <a:t>Adolescents with low self-esteem are self-conscious and overly vulnerable to criticism or rejection</a:t>
            </a:r>
          </a:p>
          <a:p>
            <a:r>
              <a:rPr lang="en-US" dirty="0" smtClean="0"/>
              <a:t>Sometimes adolescents develop a false </a:t>
            </a:r>
            <a:br>
              <a:rPr lang="en-US" dirty="0" smtClean="0"/>
            </a:br>
            <a:r>
              <a:rPr lang="en-US" dirty="0" smtClean="0"/>
              <a:t>front to hide feelings</a:t>
            </a:r>
          </a:p>
          <a:p>
            <a:r>
              <a:rPr lang="en-US" dirty="0" smtClean="0"/>
              <a:t>Acceptance of self is positively </a:t>
            </a:r>
            <a:br>
              <a:rPr lang="en-US" dirty="0" smtClean="0"/>
            </a:br>
            <a:r>
              <a:rPr lang="en-US" dirty="0" smtClean="0"/>
              <a:t>correlated with acceptance </a:t>
            </a:r>
            <a:br>
              <a:rPr lang="en-US" dirty="0" smtClean="0"/>
            </a:br>
            <a:r>
              <a:rPr lang="en-US" dirty="0" smtClean="0"/>
              <a:t>from others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0" y="1447800"/>
            <a:ext cx="5638800" cy="4572000"/>
          </a:xfrm>
        </p:spPr>
        <p:txBody>
          <a:bodyPr/>
          <a:lstStyle/>
          <a:p>
            <a:r>
              <a:rPr lang="en-US" dirty="0" smtClean="0"/>
              <a:t>A person’s overall sense of worth and well-being</a:t>
            </a:r>
          </a:p>
          <a:p>
            <a:r>
              <a:rPr lang="en-US" dirty="0" smtClean="0"/>
              <a:t>Six components, or pillars (</a:t>
            </a:r>
            <a:r>
              <a:rPr lang="en-US" dirty="0" err="1" smtClean="0"/>
              <a:t>Branden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Living consciously</a:t>
            </a:r>
          </a:p>
          <a:p>
            <a:pPr lvl="1"/>
            <a:r>
              <a:rPr lang="en-US" dirty="0" smtClean="0"/>
              <a:t>Self-acceptance</a:t>
            </a:r>
          </a:p>
          <a:p>
            <a:pPr lvl="1"/>
            <a:r>
              <a:rPr lang="en-US" dirty="0" smtClean="0"/>
              <a:t>Self-responsibility</a:t>
            </a:r>
          </a:p>
          <a:p>
            <a:pPr lvl="1"/>
            <a:r>
              <a:rPr lang="en-US" dirty="0" smtClean="0"/>
              <a:t>Self-assertiveness</a:t>
            </a:r>
          </a:p>
          <a:p>
            <a:pPr lvl="1"/>
            <a:r>
              <a:rPr lang="en-US" dirty="0" smtClean="0"/>
              <a:t>Living purposefully</a:t>
            </a:r>
          </a:p>
          <a:p>
            <a:pPr lvl="1"/>
            <a:r>
              <a:rPr lang="en-US" dirty="0" smtClean="0"/>
              <a:t>Personal integrity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Baseline self-esteem</a:t>
            </a:r>
          </a:p>
          <a:p>
            <a:r>
              <a:rPr lang="en-US" dirty="0" smtClean="0"/>
              <a:t>Barometric self-esteem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a positive self-concept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00600" y="1447800"/>
            <a:ext cx="3886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Significant others</a:t>
            </a:r>
          </a:p>
          <a:p>
            <a:r>
              <a:rPr lang="en-US" dirty="0" smtClean="0"/>
              <a:t>Parents</a:t>
            </a:r>
          </a:p>
          <a:p>
            <a:r>
              <a:rPr lang="en-US" dirty="0" smtClean="0"/>
              <a:t>Parental interest, concern, and discipline</a:t>
            </a:r>
          </a:p>
          <a:p>
            <a:r>
              <a:rPr lang="en-US" dirty="0" smtClean="0"/>
              <a:t>Stress</a:t>
            </a:r>
          </a:p>
          <a:p>
            <a:r>
              <a:rPr lang="en-US" dirty="0" smtClean="0"/>
              <a:t>Physical disabilities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Ethnicity</a:t>
            </a:r>
          </a:p>
          <a:p>
            <a:r>
              <a:rPr lang="en-US" dirty="0" smtClean="0"/>
              <a:t>Divorced and blended families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Eight domains of adolescent self-image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Scholastic competence</a:t>
            </a:r>
          </a:p>
          <a:p>
            <a:r>
              <a:rPr lang="en-US" dirty="0" smtClean="0"/>
              <a:t>Social acceptance</a:t>
            </a:r>
          </a:p>
          <a:p>
            <a:r>
              <a:rPr lang="en-US" dirty="0" smtClean="0"/>
              <a:t>Athletic competence</a:t>
            </a:r>
          </a:p>
          <a:p>
            <a:r>
              <a:rPr lang="en-US" dirty="0" smtClean="0"/>
              <a:t>Physical appearance</a:t>
            </a:r>
          </a:p>
          <a:p>
            <a:r>
              <a:rPr lang="en-US" dirty="0" smtClean="0"/>
              <a:t>Job competence</a:t>
            </a:r>
          </a:p>
          <a:p>
            <a:r>
              <a:rPr lang="en-US" dirty="0" smtClean="0"/>
              <a:t>Romantic appeal</a:t>
            </a:r>
          </a:p>
          <a:p>
            <a:r>
              <a:rPr lang="en-US" dirty="0" smtClean="0"/>
              <a:t>Behavioral conduct</a:t>
            </a:r>
          </a:p>
          <a:p>
            <a:r>
              <a:rPr lang="en-US" dirty="0" smtClean="0"/>
              <a:t>Close friendship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867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Susan Harter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</TotalTime>
  <Words>763</Words>
  <Application>Microsoft Macintosh PowerPoint</Application>
  <PresentationFormat>On-screen Show (4:3)</PresentationFormat>
  <Paragraphs>165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Contemporary Adolescence</vt:lpstr>
      <vt:lpstr>Self-concept</vt:lpstr>
      <vt:lpstr>Self-Concept—another perspective</vt:lpstr>
      <vt:lpstr>Self-Concept—Third perspective</vt:lpstr>
      <vt:lpstr>Self-esteem</vt:lpstr>
      <vt:lpstr>Self-esteem</vt:lpstr>
      <vt:lpstr>Types of self-esteem</vt:lpstr>
      <vt:lpstr>Development of a positive self-concept</vt:lpstr>
      <vt:lpstr>Eight domains of adolescent self-image</vt:lpstr>
      <vt:lpstr>Identity</vt:lpstr>
      <vt:lpstr>The Four Identity Statuses</vt:lpstr>
      <vt:lpstr>Components of Identity</vt:lpstr>
      <vt:lpstr>Identity as a process--Burke</vt:lpstr>
      <vt:lpstr>Styles of Identity Searching--Berzonsky</vt:lpstr>
      <vt:lpstr>Small group activity</vt:lpstr>
      <vt:lpstr>Ethnic Identity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22</cp:revision>
  <dcterms:created xsi:type="dcterms:W3CDTF">2010-02-09T18:05:08Z</dcterms:created>
  <dcterms:modified xsi:type="dcterms:W3CDTF">2012-03-23T18:06:40Z</dcterms:modified>
</cp:coreProperties>
</file>